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8" r:id="rId2"/>
    <p:sldId id="276" r:id="rId3"/>
    <p:sldId id="265" r:id="rId4"/>
    <p:sldId id="285" r:id="rId5"/>
    <p:sldId id="284" r:id="rId6"/>
    <p:sldId id="27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55" autoAdjust="0"/>
    <p:restoredTop sz="94660"/>
  </p:normalViewPr>
  <p:slideViewPr>
    <p:cSldViewPr snapToGrid="0">
      <p:cViewPr varScale="1">
        <p:scale>
          <a:sx n="96" d="100"/>
          <a:sy n="96" d="100"/>
        </p:scale>
        <p:origin x="1104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0DD46-8534-4D9C-87F2-1BBC2C334044}" type="datetimeFigureOut">
              <a:rPr lang="en-HK" smtClean="0"/>
              <a:t>17/10/2025</a:t>
            </a:fld>
            <a:endParaRPr lang="en-H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80853D-031E-4F71-871C-15C54728FF64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893755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B1FECD-2873-4EB0-9867-254ECBFC26A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71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0CD00-6E18-4308-A090-7604F4456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80437-E220-4EBC-9779-220481ECF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836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D73C50-CC75-4023-84A7-E8A8D336C443}"/>
              </a:ext>
            </a:extLst>
          </p:cNvPr>
          <p:cNvSpPr/>
          <p:nvPr userDrawn="1"/>
        </p:nvSpPr>
        <p:spPr>
          <a:xfrm>
            <a:off x="1" y="6209771"/>
            <a:ext cx="12192000" cy="648229"/>
          </a:xfrm>
          <a:prstGeom prst="rect">
            <a:avLst/>
          </a:prstGeom>
          <a:solidFill>
            <a:srgbClr val="740000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3D4145-6AE0-4B0C-A9E4-41B637ECAFB0}"/>
              </a:ext>
            </a:extLst>
          </p:cNvPr>
          <p:cNvSpPr/>
          <p:nvPr userDrawn="1"/>
        </p:nvSpPr>
        <p:spPr>
          <a:xfrm>
            <a:off x="9363075" y="6206860"/>
            <a:ext cx="2828925" cy="6482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pic>
        <p:nvPicPr>
          <p:cNvPr id="10" name="Picture 9" descr="A picture containing food&#10;&#10;Description automatically generated">
            <a:extLst>
              <a:ext uri="{FF2B5EF4-FFF2-40B4-BE49-F238E27FC236}">
                <a16:creationId xmlns:a16="http://schemas.microsoft.com/office/drawing/2014/main" id="{3D3B2C43-A39F-4123-A1C4-6061B99100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493" y="6244167"/>
            <a:ext cx="2224087" cy="59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5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0CD00-6E18-4308-A090-7604F4456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80437-E220-4EBC-9779-220481ECF4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6C6358-9B6D-4D9F-9232-F67DD773EA04}"/>
              </a:ext>
            </a:extLst>
          </p:cNvPr>
          <p:cNvCxnSpPr/>
          <p:nvPr userDrawn="1"/>
        </p:nvCxnSpPr>
        <p:spPr>
          <a:xfrm>
            <a:off x="671512" y="6305550"/>
            <a:ext cx="1084897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food&#10;&#10;Description automatically generated">
            <a:extLst>
              <a:ext uri="{FF2B5EF4-FFF2-40B4-BE49-F238E27FC236}">
                <a16:creationId xmlns:a16="http://schemas.microsoft.com/office/drawing/2014/main" id="{E05578BF-8044-4837-81BC-8328824EA8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6340475"/>
            <a:ext cx="1714500" cy="48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16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8">
            <a:extLst>
              <a:ext uri="{FF2B5EF4-FFF2-40B4-BE49-F238E27FC236}">
                <a16:creationId xmlns:a16="http://schemas.microsoft.com/office/drawing/2014/main" id="{DDF5A27D-1F3B-4358-AB70-E52BA5CAC0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964298"/>
            <a:ext cx="12192000" cy="6012547"/>
          </a:xfrm>
          <a:custGeom>
            <a:avLst/>
            <a:gdLst>
              <a:gd name="connsiteX0" fmla="*/ 0 w 11944014"/>
              <a:gd name="connsiteY0" fmla="*/ 0 h 4372387"/>
              <a:gd name="connsiteX1" fmla="*/ 11944014 w 11944014"/>
              <a:gd name="connsiteY1" fmla="*/ 0 h 4372387"/>
              <a:gd name="connsiteX2" fmla="*/ 11944014 w 11944014"/>
              <a:gd name="connsiteY2" fmla="*/ 4064314 h 4372387"/>
              <a:gd name="connsiteX3" fmla="*/ 11419539 w 11944014"/>
              <a:gd name="connsiteY3" fmla="*/ 4152711 h 4372387"/>
              <a:gd name="connsiteX4" fmla="*/ 4857299 w 11944014"/>
              <a:gd name="connsiteY4" fmla="*/ 3772522 h 4372387"/>
              <a:gd name="connsiteX5" fmla="*/ 510557 w 11944014"/>
              <a:gd name="connsiteY5" fmla="*/ 3115117 h 4372387"/>
              <a:gd name="connsiteX6" fmla="*/ 0 w 11944014"/>
              <a:gd name="connsiteY6" fmla="*/ 3085767 h 437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44014" h="4372387">
                <a:moveTo>
                  <a:pt x="0" y="0"/>
                </a:moveTo>
                <a:lnTo>
                  <a:pt x="11944014" y="0"/>
                </a:lnTo>
                <a:lnTo>
                  <a:pt x="11944014" y="4064314"/>
                </a:lnTo>
                <a:lnTo>
                  <a:pt x="11419539" y="4152711"/>
                </a:lnTo>
                <a:cubicBezTo>
                  <a:pt x="10120431" y="4379826"/>
                  <a:pt x="8581267" y="4634432"/>
                  <a:pt x="4857299" y="3772522"/>
                </a:cubicBezTo>
                <a:cubicBezTo>
                  <a:pt x="3261016" y="3403063"/>
                  <a:pt x="1951876" y="3212078"/>
                  <a:pt x="510557" y="3115117"/>
                </a:cubicBezTo>
                <a:lnTo>
                  <a:pt x="0" y="3085767"/>
                </a:lnTo>
                <a:close/>
              </a:path>
            </a:pathLst>
          </a:custGeom>
          <a:solidFill>
            <a:sysClr val="window" lastClr="FFFFFF">
              <a:lumMod val="95000"/>
            </a:sysClr>
          </a:solidFill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8499FB4-12BE-47B2-B94D-5BA1AFFB0E61}"/>
              </a:ext>
            </a:extLst>
          </p:cNvPr>
          <p:cNvCxnSpPr>
            <a:cxnSpLocks/>
          </p:cNvCxnSpPr>
          <p:nvPr userDrawn="1"/>
        </p:nvCxnSpPr>
        <p:spPr>
          <a:xfrm>
            <a:off x="3249325" y="5163089"/>
            <a:ext cx="0" cy="966159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C883554-C6A4-4B6F-938D-4F60B0159D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6484" y="1857375"/>
            <a:ext cx="6779031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582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rgbClr val="CC000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4F53C8-6D1F-46B5-BE38-3792D05760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24250" y="3079428"/>
            <a:ext cx="5825374" cy="16399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09527A-9227-4055-B982-81B3CF6B4CEB}"/>
              </a:ext>
            </a:extLst>
          </p:cNvPr>
          <p:cNvSpPr txBox="1"/>
          <p:nvPr userDrawn="1"/>
        </p:nvSpPr>
        <p:spPr>
          <a:xfrm>
            <a:off x="440286" y="5054295"/>
            <a:ext cx="6105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C00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www.henderson-fiduciary.com</a:t>
            </a:r>
            <a:endParaRPr lang="en-HK" sz="2800" dirty="0">
              <a:solidFill>
                <a:srgbClr val="CC00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BB79F9-6FE3-4F5C-9626-6928724C25E1}"/>
              </a:ext>
            </a:extLst>
          </p:cNvPr>
          <p:cNvSpPr txBox="1"/>
          <p:nvPr userDrawn="1"/>
        </p:nvSpPr>
        <p:spPr>
          <a:xfrm>
            <a:off x="440286" y="2244060"/>
            <a:ext cx="5771983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CC0001"/>
                </a:solidFill>
                <a:latin typeface="Garamond" panose="02020404030301010803" pitchFamily="18" charset="0"/>
              </a:rPr>
              <a:t>For further information as to how we can be of help to your business, please contact us at:</a:t>
            </a:r>
          </a:p>
          <a:p>
            <a:endParaRPr lang="en-US" sz="2000" b="1" i="1" dirty="0">
              <a:solidFill>
                <a:srgbClr val="CC0001"/>
              </a:solidFill>
              <a:latin typeface="Garamond" panose="02020404030301010803" pitchFamily="18" charset="0"/>
            </a:endParaRPr>
          </a:p>
          <a:p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Telephone: (852) 9628 6004</a:t>
            </a:r>
            <a:b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Email: information@henderson-fiduciary.com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HK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Office Address: </a:t>
            </a:r>
            <a:r>
              <a:rPr lang="en-US" sz="1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Unit P25, 13/F, Kaiser Estate 3rd Phase,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No. 11 Hok Yuen Street, Hung Hom, Kowloon,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Hong Kong SAR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67550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05951" y="5727537"/>
            <a:ext cx="2844799" cy="365125"/>
          </a:xfrm>
        </p:spPr>
        <p:txBody>
          <a:bodyPr/>
          <a:lstStyle/>
          <a:p>
            <a:fld id="{AF44E38F-94BD-4639-B9A6-F49775897E06}" type="datetimeFigureOut">
              <a:rPr lang="en-HK" smtClean="0"/>
              <a:t>17/10/2025</a:t>
            </a:fld>
            <a:endParaRPr lang="en-H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1192" y="5723211"/>
            <a:ext cx="6917210" cy="365125"/>
          </a:xfrm>
        </p:spPr>
        <p:txBody>
          <a:bodyPr/>
          <a:lstStyle/>
          <a:p>
            <a:endParaRPr lang="en-H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58300" y="5727537"/>
            <a:ext cx="1052510" cy="365125"/>
          </a:xfrm>
        </p:spPr>
        <p:txBody>
          <a:bodyPr/>
          <a:lstStyle/>
          <a:p>
            <a:fld id="{C233BDCC-B6A5-4B7D-9EEC-A3BED94EB556}" type="slidenum">
              <a:rPr lang="en-HK" smtClean="0"/>
              <a:t>‹#›</a:t>
            </a:fld>
            <a:endParaRPr lang="en-HK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FC169F-68CC-4AE6-A7F4-2F8D9F34A4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5201" y="6226904"/>
            <a:ext cx="1533358" cy="43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758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BCE33A-976A-4CA0-8101-089702693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230D42-5B73-4F5D-B8AB-0B727C882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3E8453-B9B2-4A75-A98A-1370677D18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76312-4451-459C-882C-B8464CA75A52}" type="datetimeFigureOut">
              <a:rPr lang="en-HK" smtClean="0"/>
              <a:t>17/10/2025</a:t>
            </a:fld>
            <a:endParaRPr lang="en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B9420-6E46-43A0-9102-4E5CBA22A4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FAFE31-4462-40D6-B7F8-3B911A622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4315A-BC9C-4179-B127-333202BBB107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926655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0" r:id="rId2"/>
    <p:sldLayoutId id="2147483660" r:id="rId3"/>
    <p:sldLayoutId id="2147483661" r:id="rId4"/>
    <p:sldLayoutId id="214748366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enderson-fiduciary.com/contac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aselaw.findlaw.com/de-court-of-chancery/1675810.html" TargetMode="External"/><Relationship Id="rId2" Type="http://schemas.openxmlformats.org/officeDocument/2006/relationships/hyperlink" Target="https://casetext.com/case/klabacka-v-nelso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lliancetrustcompany.com/news/nevada-ideal-situs-dynasty-trust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8ECD56-BD3D-4209-8E53-C0E9D7C71E0E}"/>
              </a:ext>
            </a:extLst>
          </p:cNvPr>
          <p:cNvSpPr/>
          <p:nvPr/>
        </p:nvSpPr>
        <p:spPr>
          <a:xfrm>
            <a:off x="3694285" y="5249303"/>
            <a:ext cx="48034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United States Trusts</a:t>
            </a:r>
          </a:p>
        </p:txBody>
      </p:sp>
    </p:spTree>
    <p:extLst>
      <p:ext uri="{BB962C8B-B14F-4D97-AF65-F5344CB8AC3E}">
        <p14:creationId xmlns:p14="http://schemas.microsoft.com/office/powerpoint/2010/main" val="863227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3F2A635-AFE0-406E-BA16-546EA9A4D973}"/>
              </a:ext>
            </a:extLst>
          </p:cNvPr>
          <p:cNvSpPr txBox="1"/>
          <p:nvPr/>
        </p:nvSpPr>
        <p:spPr>
          <a:xfrm>
            <a:off x="1815703" y="1767006"/>
            <a:ext cx="8560594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 dirty="0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If you are interested in finding out more about this service, please complete and submit our General Enquiry form found at the following link - </a:t>
            </a:r>
            <a:r>
              <a:rPr lang="en-US" sz="3000" dirty="0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  <a:hlinkClick r:id="rId2"/>
              </a:rPr>
              <a:t>https://www.henderson-fiduciary.com/contact</a:t>
            </a:r>
            <a:r>
              <a:rPr lang="en-US" sz="3000" dirty="0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. Alternatively give us a call at (852) 9628 6004 to arrange a confidential meeting to discuss your requirements</a:t>
            </a:r>
            <a:endParaRPr lang="en-HK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502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187772"/>
              </p:ext>
            </p:extLst>
          </p:nvPr>
        </p:nvGraphicFramePr>
        <p:xfrm>
          <a:off x="226053" y="1648060"/>
          <a:ext cx="11739893" cy="443689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347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7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79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479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479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68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6580" marR="568960" indent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dirty="0"/>
                        <a:t>Nevada  </a:t>
                      </a:r>
                      <a:endParaRPr lang="en-US" sz="1400" dirty="0"/>
                    </a:p>
                    <a:p>
                      <a:pPr marL="576580" marR="568960" indent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dirty="0"/>
                        <a:t>内华达州</a:t>
                      </a:r>
                      <a:endParaRPr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0005" marB="0"/>
                </a:tc>
                <a:tc>
                  <a:txBody>
                    <a:bodyPr/>
                    <a:lstStyle/>
                    <a:p>
                      <a:pPr marL="577850" marR="514984" indent="-5270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dirty="0"/>
                        <a:t>Delaware </a:t>
                      </a:r>
                      <a:endParaRPr lang="en-US" sz="1400" dirty="0"/>
                    </a:p>
                    <a:p>
                      <a:pPr marL="577850" marR="514984" indent="-5270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dirty="0"/>
                        <a:t>特拉华州</a:t>
                      </a:r>
                      <a:endParaRPr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0005" marB="0"/>
                </a:tc>
                <a:tc>
                  <a:txBody>
                    <a:bodyPr/>
                    <a:lstStyle/>
                    <a:p>
                      <a:pPr marL="501650" marR="351155" indent="-14351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dirty="0"/>
                        <a:t>South Dakota</a:t>
                      </a:r>
                      <a:endParaRPr lang="en-US" sz="1400" dirty="0"/>
                    </a:p>
                    <a:p>
                      <a:pPr marL="501650" marR="351155" indent="-14351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dirty="0"/>
                        <a:t>南达科他州</a:t>
                      </a:r>
                      <a:endParaRPr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0005" marB="0"/>
                </a:tc>
                <a:tc>
                  <a:txBody>
                    <a:bodyPr/>
                    <a:lstStyle/>
                    <a:p>
                      <a:pPr marL="577850" marR="501015" indent="-6858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dirty="0"/>
                        <a:t>Wyoming </a:t>
                      </a:r>
                      <a:endParaRPr lang="en-US" sz="1400" dirty="0"/>
                    </a:p>
                    <a:p>
                      <a:pPr marL="577850" marR="501015" indent="-6858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dirty="0"/>
                        <a:t>怀俄明州</a:t>
                      </a:r>
                      <a:endParaRPr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000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226">
                <a:tc>
                  <a:txBody>
                    <a:bodyPr/>
                    <a:lstStyle/>
                    <a:p>
                      <a:pPr marL="652780" marR="360680" indent="-294640" algn="ctr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200" dirty="0"/>
                        <a:t>Asset Protection  </a:t>
                      </a:r>
                      <a:endParaRPr lang="en-US" sz="1200" dirty="0"/>
                    </a:p>
                    <a:p>
                      <a:pPr marL="652780" marR="360680" indent="-294640" algn="ctr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200" dirty="0"/>
                        <a:t>资产保护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0489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/>
                        <a:t>2-Year</a:t>
                      </a:r>
                    </a:p>
                    <a:p>
                      <a:pPr marL="261620" marR="25844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/>
                        <a:t>Statute of Limitations  </a:t>
                      </a:r>
                      <a:endParaRPr lang="en-US" sz="1200" dirty="0"/>
                    </a:p>
                    <a:p>
                      <a:pPr marL="261620" marR="25844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/>
                        <a:t>两年诉讼时效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/>
                        <a:t>4-Year</a:t>
                      </a:r>
                    </a:p>
                    <a:p>
                      <a:pPr marL="261620" marR="25781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/>
                        <a:t>Statute of Limitations  </a:t>
                      </a:r>
                      <a:endParaRPr lang="en-US" sz="1200" dirty="0"/>
                    </a:p>
                    <a:p>
                      <a:pPr marL="261620" marR="25781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/>
                        <a:t>四年诉讼时效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/>
                        <a:t>2-Year</a:t>
                      </a:r>
                    </a:p>
                    <a:p>
                      <a:pPr marL="262255" marR="25781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/>
                        <a:t>Statute of Limitations  </a:t>
                      </a:r>
                      <a:endParaRPr lang="en-US" sz="1200" dirty="0"/>
                    </a:p>
                    <a:p>
                      <a:pPr marL="262255" marR="25781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 err="1"/>
                        <a:t>两年诉讼时效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/>
                        <a:t>4-Year</a:t>
                      </a:r>
                    </a:p>
                    <a:p>
                      <a:pPr marL="262255" marR="25781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/>
                        <a:t>Statute of Limitations  </a:t>
                      </a:r>
                      <a:endParaRPr lang="en-US" sz="1200" dirty="0"/>
                    </a:p>
                    <a:p>
                      <a:pPr marL="262255" marR="25781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 err="1"/>
                        <a:t>四年诉讼时效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127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12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 dirty="0"/>
                    </a:p>
                    <a:p>
                      <a:pPr marL="594995" marR="296545" indent="-291465" algn="ctr">
                        <a:lnSpc>
                          <a:spcPct val="100000"/>
                        </a:lnSpc>
                      </a:pPr>
                      <a:r>
                        <a:rPr sz="1200" dirty="0"/>
                        <a:t>Exception Creditors  </a:t>
                      </a:r>
                      <a:endParaRPr lang="en-US" sz="1200" dirty="0"/>
                    </a:p>
                    <a:p>
                      <a:pPr marL="594995" marR="296545" indent="-291465" algn="ctr">
                        <a:lnSpc>
                          <a:spcPct val="100000"/>
                        </a:lnSpc>
                      </a:pPr>
                      <a:r>
                        <a:rPr sz="1200" dirty="0" err="1"/>
                        <a:t>例外债权人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 dirty="0"/>
                    </a:p>
                    <a:p>
                      <a:pPr marL="652780" marR="220345" indent="-425450" algn="ctr">
                        <a:lnSpc>
                          <a:spcPct val="100000"/>
                        </a:lnSpc>
                      </a:pPr>
                      <a:r>
                        <a:rPr sz="1200" dirty="0"/>
                        <a:t>No Exception Creditors;  </a:t>
                      </a:r>
                      <a:endParaRPr lang="en-US" sz="1200" dirty="0"/>
                    </a:p>
                    <a:p>
                      <a:pPr marL="652780" marR="220345" indent="-425450" algn="ctr">
                        <a:lnSpc>
                          <a:spcPct val="100000"/>
                        </a:lnSpc>
                      </a:pPr>
                      <a:r>
                        <a:rPr sz="1200" dirty="0" err="1"/>
                        <a:t>没有例外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L="232410" marR="229870" indent="24574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/>
                        <a:t>Exceptions for  Marital and Tort Claims</a:t>
                      </a:r>
                    </a:p>
                    <a:p>
                      <a:pPr marL="709930" marR="474345" indent="-228600" algn="ctr">
                        <a:lnSpc>
                          <a:spcPct val="100000"/>
                        </a:lnSpc>
                      </a:pPr>
                      <a:r>
                        <a:rPr sz="1200" dirty="0"/>
                        <a:t>婚姻或侵权诉讼 有例外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133985" marR="12827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/>
                        <a:t>Exceptions for Marital and  Child Support Claims</a:t>
                      </a:r>
                    </a:p>
                    <a:p>
                      <a:pPr marL="466725" marR="457200" algn="ctr">
                        <a:lnSpc>
                          <a:spcPct val="100000"/>
                        </a:lnSpc>
                      </a:pPr>
                      <a:r>
                        <a:rPr sz="1200" dirty="0"/>
                        <a:t>婚姻或儿童抚养 诉讼有例外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218440" marR="212725" indent="260350" algn="ctr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200" dirty="0"/>
                        <a:t>Exceptions for  Marital and Tort Claims</a:t>
                      </a:r>
                    </a:p>
                    <a:p>
                      <a:pPr marL="425450" algn="ctr">
                        <a:lnSpc>
                          <a:spcPct val="100000"/>
                        </a:lnSpc>
                      </a:pPr>
                      <a:r>
                        <a:rPr sz="1200" dirty="0"/>
                        <a:t>婚姻或侵权有例外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0489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8731">
                <a:tc>
                  <a:txBody>
                    <a:bodyPr/>
                    <a:lstStyle/>
                    <a:p>
                      <a:pPr marL="538480" marR="90805" indent="-441959"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200" dirty="0"/>
                        <a:t>Dynasty Trust Provisions  </a:t>
                      </a:r>
                      <a:endParaRPr lang="en-US" sz="1200" dirty="0"/>
                    </a:p>
                    <a:p>
                      <a:pPr marL="538480" marR="90805" indent="-441959"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200" dirty="0" err="1"/>
                        <a:t>朝代信托年限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7310" marB="0"/>
                </a:tc>
                <a:tc>
                  <a:txBody>
                    <a:bodyPr/>
                    <a:lstStyle/>
                    <a:p>
                      <a:pPr marL="623570" marR="615950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200" dirty="0"/>
                        <a:t>365 Years  365年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9850" marB="0"/>
                </a:tc>
                <a:tc>
                  <a:txBody>
                    <a:bodyPr/>
                    <a:lstStyle/>
                    <a:p>
                      <a:pPr marL="613410" marR="605155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200" dirty="0"/>
                        <a:t>Perpetual 永久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9850" marB="0"/>
                </a:tc>
                <a:tc>
                  <a:txBody>
                    <a:bodyPr/>
                    <a:lstStyle/>
                    <a:p>
                      <a:pPr marL="613410" marR="606425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200" dirty="0"/>
                        <a:t>Perpetual 永久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9850" marB="0"/>
                </a:tc>
                <a:tc>
                  <a:txBody>
                    <a:bodyPr/>
                    <a:lstStyle/>
                    <a:p>
                      <a:pPr marL="591185" marR="582930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200" dirty="0"/>
                        <a:t>1000 Years  1000年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985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8733">
                <a:tc>
                  <a:txBody>
                    <a:bodyPr/>
                    <a:lstStyle/>
                    <a:p>
                      <a:pPr marL="652780" marR="396240" indent="-259079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/>
                        <a:t>Directed Trusts  </a:t>
                      </a:r>
                      <a:endParaRPr lang="en-US" sz="1200" dirty="0"/>
                    </a:p>
                    <a:p>
                      <a:pPr marL="652780" marR="396240" indent="-259079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 err="1"/>
                        <a:t>指示信托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 dirty="0"/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/>
                        <a:t>Yes 是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 dirty="0"/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/>
                        <a:t>Yes 是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 dirty="0"/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/>
                        <a:t>Yes 是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 dirty="0"/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/>
                        <a:t>Yes 是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35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84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 dirty="0"/>
                    </a:p>
                    <a:p>
                      <a:pPr marL="767080" marR="334645" indent="-43751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/>
                        <a:t>State Income Tax  </a:t>
                      </a:r>
                      <a:endParaRPr lang="en-US" sz="1200" dirty="0"/>
                    </a:p>
                    <a:p>
                      <a:pPr marL="767080" marR="334645" indent="-43751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 err="1"/>
                        <a:t>州税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294005" marR="280035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dirty="0"/>
                        <a:t>No State Income Tax;  Constitutionally  Prohibited</a:t>
                      </a:r>
                    </a:p>
                    <a:p>
                      <a:pPr marL="7620" algn="ctr">
                        <a:lnSpc>
                          <a:spcPts val="1005"/>
                        </a:lnSpc>
                        <a:spcBef>
                          <a:spcPts val="5"/>
                        </a:spcBef>
                      </a:pPr>
                      <a:r>
                        <a:rPr sz="1200" dirty="0"/>
                        <a:t>没有，宪法禁止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R="129539" algn="ctr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sz="1200" dirty="0"/>
                        <a:t>No State Income Tax;</a:t>
                      </a:r>
                    </a:p>
                    <a:p>
                      <a:pPr marL="466725" marR="592455" indent="4445" algn="ctr">
                        <a:lnSpc>
                          <a:spcPct val="101099"/>
                        </a:lnSpc>
                        <a:spcBef>
                          <a:spcPts val="5"/>
                        </a:spcBef>
                      </a:pPr>
                      <a:r>
                        <a:rPr sz="1200" dirty="0"/>
                        <a:t>By Statute  按法例，没有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270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 dirty="0"/>
                    </a:p>
                    <a:p>
                      <a:pPr marL="764540" marR="294640" indent="-465455" algn="ctr">
                        <a:lnSpc>
                          <a:spcPct val="100000"/>
                        </a:lnSpc>
                      </a:pPr>
                      <a:r>
                        <a:rPr sz="1200" dirty="0"/>
                        <a:t>No State Income Tax  </a:t>
                      </a:r>
                      <a:endParaRPr lang="en-US" sz="1200" dirty="0"/>
                    </a:p>
                    <a:p>
                      <a:pPr marL="764540" marR="294640" indent="-465455" algn="ctr">
                        <a:lnSpc>
                          <a:spcPct val="100000"/>
                        </a:lnSpc>
                      </a:pPr>
                      <a:r>
                        <a:rPr sz="1200" dirty="0" err="1"/>
                        <a:t>没有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 dirty="0"/>
                    </a:p>
                    <a:p>
                      <a:pPr marL="764540" marR="293370" indent="-464820" algn="ctr">
                        <a:lnSpc>
                          <a:spcPct val="100000"/>
                        </a:lnSpc>
                      </a:pPr>
                      <a:r>
                        <a:rPr sz="1200" dirty="0"/>
                        <a:t>No State Income Tax  </a:t>
                      </a:r>
                      <a:endParaRPr lang="en-US" sz="1200" dirty="0"/>
                    </a:p>
                    <a:p>
                      <a:pPr marL="764540" marR="293370" indent="-464820" algn="ctr">
                        <a:lnSpc>
                          <a:spcPct val="100000"/>
                        </a:lnSpc>
                      </a:pPr>
                      <a:r>
                        <a:rPr sz="1200" dirty="0" err="1"/>
                        <a:t>没有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44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224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 dirty="0"/>
                    </a:p>
                    <a:p>
                      <a:pPr marL="538480" marR="96520" indent="-436245" algn="ctr">
                        <a:lnSpc>
                          <a:spcPct val="100000"/>
                        </a:lnSpc>
                      </a:pPr>
                      <a:r>
                        <a:rPr sz="1200" dirty="0"/>
                        <a:t>Private Trust Companies  </a:t>
                      </a:r>
                      <a:endParaRPr lang="en-US" sz="1200" dirty="0"/>
                    </a:p>
                    <a:p>
                      <a:pPr marL="538480" marR="96520" indent="-436245" algn="ctr">
                        <a:lnSpc>
                          <a:spcPct val="100000"/>
                        </a:lnSpc>
                      </a:pPr>
                      <a:r>
                        <a:rPr sz="1200" dirty="0" err="1"/>
                        <a:t>私人信托公司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L="233679" marR="217804" indent="-1270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dirty="0"/>
                        <a:t>Regulated and Unregulated Permitted;</a:t>
                      </a:r>
                    </a:p>
                    <a:p>
                      <a:pPr marL="306705" marR="290830" indent="-508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/>
                        <a:t>Low Requirements  </a:t>
                      </a:r>
                      <a:endParaRPr lang="en-US" sz="1200" dirty="0"/>
                    </a:p>
                    <a:p>
                      <a:pPr marL="306705" marR="290830" indent="-508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 err="1"/>
                        <a:t>法律或不受法律允许</a:t>
                      </a:r>
                      <a:r>
                        <a:rPr sz="1200" dirty="0"/>
                        <a:t>， 要求低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lang="en-HK" sz="1200" dirty="0"/>
                    </a:p>
                    <a:p>
                      <a:pPr marL="4470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/>
                        <a:t>Permitted;</a:t>
                      </a:r>
                    </a:p>
                    <a:p>
                      <a:pPr marL="390525" marR="464184" indent="-173990" algn="ctr">
                        <a:lnSpc>
                          <a:spcPct val="101099"/>
                        </a:lnSpc>
                      </a:pPr>
                      <a:r>
                        <a:rPr sz="1200" dirty="0"/>
                        <a:t>High Requirements  允许，要求高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71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 dirty="0"/>
                    </a:p>
                    <a:p>
                      <a:pPr marL="29845" marR="247015" algn="ctr">
                        <a:lnSpc>
                          <a:spcPct val="101299"/>
                        </a:lnSpc>
                      </a:pPr>
                      <a:r>
                        <a:rPr sz="1200" dirty="0"/>
                        <a:t>Regulated Permitted; Low  Requirements</a:t>
                      </a:r>
                    </a:p>
                    <a:p>
                      <a:pPr marR="21399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dirty="0"/>
                        <a:t>法例允许，要求低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L="233045" marR="219075" indent="-1270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dirty="0"/>
                        <a:t>Regulated and Unregulated Permitted;</a:t>
                      </a: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/>
                        <a:t>Low Requirements</a:t>
                      </a:r>
                    </a:p>
                    <a:p>
                      <a:pPr marL="170180" marR="156845" algn="ctr">
                        <a:lnSpc>
                          <a:spcPct val="100000"/>
                        </a:lnSpc>
                      </a:pPr>
                      <a:r>
                        <a:rPr sz="1200" dirty="0"/>
                        <a:t>法律或不受法律允许， 要求 低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286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79E3D33-5CB7-406F-A99A-A802658FDC72}"/>
              </a:ext>
            </a:extLst>
          </p:cNvPr>
          <p:cNvSpPr txBox="1"/>
          <p:nvPr/>
        </p:nvSpPr>
        <p:spPr>
          <a:xfrm>
            <a:off x="342900" y="485775"/>
            <a:ext cx="976722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sz="3200" b="1" dirty="0">
                <a:latin typeface="Arial" panose="020B0604020202020204" pitchFamily="34" charset="0"/>
                <a:cs typeface="Arial" panose="020B0604020202020204" pitchFamily="34" charset="0"/>
              </a:rPr>
              <a:t>Popular Trust Jurisdictions In The United States  </a:t>
            </a:r>
            <a:br>
              <a:rPr lang="en-HK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CN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美国有名的信托管辖权</a:t>
            </a:r>
            <a:endParaRPr lang="en-HK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53645" y="1501265"/>
            <a:ext cx="8880855" cy="418512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23495">
              <a:lnSpc>
                <a:spcPct val="97000"/>
              </a:lnSpc>
              <a:spcBef>
                <a:spcPts val="140"/>
              </a:spcBef>
            </a:pPr>
            <a:r>
              <a:rPr sz="1600" spc="25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</a:t>
            </a:r>
            <a:r>
              <a:rPr sz="1600" spc="35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1600" spc="15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</a:t>
            </a:r>
            <a:r>
              <a:rPr sz="1600" spc="25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favorable </a:t>
            </a:r>
            <a:r>
              <a:rPr sz="1600" spc="15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 laws, </a:t>
            </a:r>
            <a:r>
              <a:rPr sz="1600" spc="5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</a:t>
            </a:r>
            <a:r>
              <a:rPr sz="1600" spc="45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Nevada </a:t>
            </a:r>
            <a:r>
              <a:rPr sz="1600" spc="4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1600" spc="3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Delaware stand </a:t>
            </a:r>
            <a:r>
              <a:rPr sz="1600" spc="45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 </a:t>
            </a:r>
            <a:r>
              <a:rPr sz="1600" spc="15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sz="1600" spc="25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beneficial </a:t>
            </a:r>
            <a:r>
              <a:rPr sz="1600" spc="2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states </a:t>
            </a:r>
            <a:r>
              <a:rPr sz="1600" spc="4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1600" spc="25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 your  </a:t>
            </a:r>
            <a:r>
              <a:rPr sz="1600" spc="4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Dynasty </a:t>
            </a:r>
            <a:r>
              <a:rPr sz="1600" spc="-5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Trust. </a:t>
            </a:r>
            <a:r>
              <a:rPr sz="1600" spc="2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However, </a:t>
            </a:r>
            <a:r>
              <a:rPr sz="1600" spc="15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several </a:t>
            </a:r>
            <a:r>
              <a:rPr sz="1600" spc="3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precedents </a:t>
            </a:r>
            <a:r>
              <a:rPr sz="1600" spc="5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are </a:t>
            </a:r>
            <a:r>
              <a:rPr sz="1600" spc="25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set </a:t>
            </a:r>
            <a:r>
              <a:rPr sz="1600" spc="2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in </a:t>
            </a:r>
            <a:r>
              <a:rPr sz="1600" spc="35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Nevada, </a:t>
            </a:r>
            <a:r>
              <a:rPr sz="1600" spc="4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including </a:t>
            </a:r>
            <a:r>
              <a:rPr sz="1600" u="sng" spc="10" dirty="0">
                <a:solidFill>
                  <a:srgbClr val="BD1731"/>
                </a:solidFill>
                <a:uFill>
                  <a:solidFill>
                    <a:srgbClr val="BD1731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Klabacka </a:t>
            </a:r>
            <a:r>
              <a:rPr sz="1600" u="sng" spc="-55" dirty="0">
                <a:solidFill>
                  <a:srgbClr val="BD1731"/>
                </a:solidFill>
                <a:uFill>
                  <a:solidFill>
                    <a:srgbClr val="BD1731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v. </a:t>
            </a:r>
            <a:r>
              <a:rPr sz="1600" u="sng" spc="10" dirty="0">
                <a:solidFill>
                  <a:srgbClr val="BD1731"/>
                </a:solidFill>
                <a:uFill>
                  <a:solidFill>
                    <a:srgbClr val="BD1731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Nelson, </a:t>
            </a:r>
            <a:r>
              <a:rPr sz="1600" u="sng" spc="15" dirty="0">
                <a:solidFill>
                  <a:srgbClr val="BD1731"/>
                </a:solidFill>
                <a:uFill>
                  <a:solidFill>
                    <a:srgbClr val="BD1731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133 </a:t>
            </a:r>
            <a:r>
              <a:rPr sz="1600" u="sng" spc="-10" dirty="0">
                <a:solidFill>
                  <a:srgbClr val="BD1731"/>
                </a:solidFill>
                <a:uFill>
                  <a:solidFill>
                    <a:srgbClr val="BD1731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Nev. </a:t>
            </a:r>
            <a:r>
              <a:rPr sz="1600" u="sng" dirty="0">
                <a:solidFill>
                  <a:srgbClr val="BD1731"/>
                </a:solidFill>
                <a:uFill>
                  <a:solidFill>
                    <a:srgbClr val="BD1731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Adv. </a:t>
            </a:r>
            <a:r>
              <a:rPr sz="1600" u="sng" spc="5" dirty="0">
                <a:solidFill>
                  <a:srgbClr val="BD1731"/>
                </a:solidFill>
                <a:uFill>
                  <a:solidFill>
                    <a:srgbClr val="BD1731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Op. </a:t>
            </a:r>
            <a:r>
              <a:rPr sz="1600" u="sng" spc="15" dirty="0">
                <a:solidFill>
                  <a:srgbClr val="BD1731"/>
                </a:solidFill>
                <a:uFill>
                  <a:solidFill>
                    <a:srgbClr val="BD1731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24 </a:t>
            </a:r>
            <a:r>
              <a:rPr sz="1600" u="sng" spc="25" dirty="0">
                <a:solidFill>
                  <a:srgbClr val="BD1731"/>
                </a:solidFill>
                <a:uFill>
                  <a:solidFill>
                    <a:srgbClr val="BD1731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(May </a:t>
            </a:r>
            <a:r>
              <a:rPr sz="1600" spc="25" dirty="0">
                <a:solidFill>
                  <a:srgbClr val="BD17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u="sng" dirty="0">
                <a:solidFill>
                  <a:srgbClr val="BD1731"/>
                </a:solidFill>
                <a:uFill>
                  <a:solidFill>
                    <a:srgbClr val="BD1731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25, </a:t>
            </a:r>
            <a:r>
              <a:rPr sz="1600" u="sng" spc="5" dirty="0">
                <a:solidFill>
                  <a:srgbClr val="BD1731"/>
                </a:solidFill>
                <a:uFill>
                  <a:solidFill>
                    <a:srgbClr val="BD1731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2017): </a:t>
            </a:r>
            <a:r>
              <a:rPr sz="1600" u="sng" spc="15" dirty="0">
                <a:solidFill>
                  <a:srgbClr val="BD1731"/>
                </a:solidFill>
                <a:uFill>
                  <a:solidFill>
                    <a:srgbClr val="BD1731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Nevada </a:t>
            </a:r>
            <a:r>
              <a:rPr sz="1600" u="sng" spc="35" dirty="0">
                <a:solidFill>
                  <a:srgbClr val="BD1731"/>
                </a:solidFill>
                <a:uFill>
                  <a:solidFill>
                    <a:srgbClr val="BD1731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DAPT </a:t>
            </a:r>
            <a:r>
              <a:rPr sz="1600" u="sng" dirty="0">
                <a:solidFill>
                  <a:srgbClr val="BD1731"/>
                </a:solidFill>
                <a:uFill>
                  <a:solidFill>
                    <a:srgbClr val="BD1731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Protects </a:t>
            </a:r>
            <a:r>
              <a:rPr sz="1600" u="sng" spc="30" dirty="0">
                <a:solidFill>
                  <a:srgbClr val="BD1731"/>
                </a:solidFill>
                <a:uFill>
                  <a:solidFill>
                    <a:srgbClr val="BD1731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Against </a:t>
            </a:r>
            <a:r>
              <a:rPr sz="1600" u="sng" spc="15" dirty="0">
                <a:solidFill>
                  <a:srgbClr val="BD1731"/>
                </a:solidFill>
                <a:uFill>
                  <a:solidFill>
                    <a:srgbClr val="BD1731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Spousal/Child </a:t>
            </a:r>
            <a:r>
              <a:rPr sz="1600" u="sng" spc="20" dirty="0">
                <a:solidFill>
                  <a:srgbClr val="BD1731"/>
                </a:solidFill>
                <a:uFill>
                  <a:solidFill>
                    <a:srgbClr val="BD1731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Support </a:t>
            </a:r>
            <a:r>
              <a:rPr sz="1600" u="sng" spc="5" dirty="0">
                <a:solidFill>
                  <a:srgbClr val="BD1731"/>
                </a:solidFill>
                <a:uFill>
                  <a:solidFill>
                    <a:srgbClr val="BD1731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Claims</a:t>
            </a:r>
            <a:r>
              <a:rPr sz="1600" spc="5" dirty="0">
                <a:solidFill>
                  <a:srgbClr val="BD173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sz="1600" spc="4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and </a:t>
            </a:r>
            <a:r>
              <a:rPr sz="1600" spc="2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in </a:t>
            </a:r>
            <a:r>
              <a:rPr sz="1600" spc="35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the </a:t>
            </a:r>
            <a:r>
              <a:rPr sz="1600" u="sng" spc="10" dirty="0">
                <a:solidFill>
                  <a:srgbClr val="BD1731"/>
                </a:solidFill>
                <a:uFill>
                  <a:solidFill>
                    <a:srgbClr val="BD1731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Matter of </a:t>
            </a:r>
            <a:r>
              <a:rPr sz="1600" u="sng" spc="5" dirty="0">
                <a:solidFill>
                  <a:srgbClr val="BD1731"/>
                </a:solidFill>
                <a:uFill>
                  <a:solidFill>
                    <a:srgbClr val="BD1731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Daniel Kloiber </a:t>
            </a:r>
            <a:r>
              <a:rPr sz="1600" u="sng" spc="15" dirty="0">
                <a:solidFill>
                  <a:srgbClr val="BD1731"/>
                </a:solidFill>
                <a:uFill>
                  <a:solidFill>
                    <a:srgbClr val="BD1731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Dynasty </a:t>
            </a:r>
            <a:r>
              <a:rPr sz="1600" spc="15" dirty="0">
                <a:solidFill>
                  <a:srgbClr val="BD173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sz="1600" u="sng" spc="-25" dirty="0">
                <a:solidFill>
                  <a:srgbClr val="BD1731"/>
                </a:solidFill>
                <a:uFill>
                  <a:solidFill>
                    <a:srgbClr val="BD1731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Trust </a:t>
            </a:r>
            <a:r>
              <a:rPr sz="1600" u="sng" spc="20" dirty="0">
                <a:solidFill>
                  <a:srgbClr val="BD1731"/>
                </a:solidFill>
                <a:uFill>
                  <a:solidFill>
                    <a:srgbClr val="BD1731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u/a/d </a:t>
            </a:r>
            <a:r>
              <a:rPr sz="1600" u="sng" spc="10" dirty="0">
                <a:solidFill>
                  <a:srgbClr val="BD1731"/>
                </a:solidFill>
                <a:uFill>
                  <a:solidFill>
                    <a:srgbClr val="BD1731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December </a:t>
            </a:r>
            <a:r>
              <a:rPr sz="1600" u="sng" dirty="0">
                <a:solidFill>
                  <a:srgbClr val="BD1731"/>
                </a:solidFill>
                <a:uFill>
                  <a:solidFill>
                    <a:srgbClr val="BD1731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20, </a:t>
            </a:r>
            <a:r>
              <a:rPr sz="1600" u="sng" spc="15" dirty="0">
                <a:solidFill>
                  <a:srgbClr val="BD1731"/>
                </a:solidFill>
                <a:uFill>
                  <a:solidFill>
                    <a:srgbClr val="BD1731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2002 </a:t>
            </a:r>
            <a:r>
              <a:rPr sz="1600" u="sng" spc="20" dirty="0">
                <a:solidFill>
                  <a:srgbClr val="BD1731"/>
                </a:solidFill>
                <a:uFill>
                  <a:solidFill>
                    <a:srgbClr val="BD1731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(Court </a:t>
            </a:r>
            <a:r>
              <a:rPr sz="1600" u="sng" spc="10" dirty="0">
                <a:solidFill>
                  <a:srgbClr val="BD1731"/>
                </a:solidFill>
                <a:uFill>
                  <a:solidFill>
                    <a:srgbClr val="BD1731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of Chancery of </a:t>
            </a:r>
            <a:r>
              <a:rPr sz="1600" u="sng" spc="5" dirty="0">
                <a:solidFill>
                  <a:srgbClr val="BD1731"/>
                </a:solidFill>
                <a:uFill>
                  <a:solidFill>
                    <a:srgbClr val="BD1731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Delaware)</a:t>
            </a:r>
            <a:r>
              <a:rPr sz="1600" spc="5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, </a:t>
            </a:r>
            <a:r>
              <a:rPr sz="1600" spc="3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which </a:t>
            </a:r>
            <a:r>
              <a:rPr sz="1600" spc="55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give </a:t>
            </a:r>
            <a:r>
              <a:rPr sz="1600" spc="45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Nevada </a:t>
            </a:r>
            <a:r>
              <a:rPr sz="1600" spc="25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an </a:t>
            </a:r>
            <a:r>
              <a:rPr sz="1600" spc="4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advantage </a:t>
            </a:r>
            <a:r>
              <a:rPr sz="1600" spc="3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over other </a:t>
            </a:r>
            <a:r>
              <a:rPr sz="1600" spc="2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states </a:t>
            </a:r>
            <a:r>
              <a:rPr sz="1600" spc="2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4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1600" spc="3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</a:t>
            </a:r>
            <a:r>
              <a:rPr sz="1600" spc="2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sz="1600" u="sng" spc="35" dirty="0">
                <a:solidFill>
                  <a:srgbClr val="BD1731"/>
                </a:solidFill>
                <a:uFill>
                  <a:solidFill>
                    <a:srgbClr val="BD1731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the </a:t>
            </a:r>
            <a:r>
              <a:rPr sz="1600" u="sng" spc="25" dirty="0">
                <a:solidFill>
                  <a:srgbClr val="BD1731"/>
                </a:solidFill>
                <a:uFill>
                  <a:solidFill>
                    <a:srgbClr val="BD1731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ideal </a:t>
            </a:r>
            <a:r>
              <a:rPr sz="1600" u="sng" spc="20" dirty="0">
                <a:solidFill>
                  <a:srgbClr val="BD1731"/>
                </a:solidFill>
                <a:uFill>
                  <a:solidFill>
                    <a:srgbClr val="BD1731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situs</a:t>
            </a:r>
            <a:r>
              <a:rPr sz="1600" spc="20" dirty="0">
                <a:solidFill>
                  <a:srgbClr val="BD173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</a:t>
            </a:r>
            <a:r>
              <a:rPr sz="1600" spc="4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1600" spc="25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 your </a:t>
            </a:r>
            <a:r>
              <a:rPr sz="1600" spc="4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Dynasty </a:t>
            </a:r>
            <a:r>
              <a:rPr sz="1600" spc="-5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Trust.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"/>
              </a:spcBef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just"/>
            <a:r>
              <a:rPr sz="1600" spc="-15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sz="1600" spc="35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600" spc="3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Kloiber </a:t>
            </a:r>
            <a:r>
              <a:rPr sz="1600" spc="15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case, </a:t>
            </a:r>
            <a:r>
              <a:rPr sz="1600" spc="25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600" spc="40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divorcing </a:t>
            </a:r>
            <a:r>
              <a:rPr sz="1600" spc="35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spouse </a:t>
            </a:r>
            <a:r>
              <a:rPr sz="1600" spc="20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sz="1600" spc="35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600" spc="20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</a:t>
            </a:r>
            <a:r>
              <a:rPr sz="1600" spc="35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1600" spc="30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Delaware </a:t>
            </a:r>
            <a:r>
              <a:rPr sz="1600" spc="50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gained </a:t>
            </a:r>
            <a:r>
              <a:rPr sz="1600" spc="25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</a:t>
            </a:r>
            <a:r>
              <a:rPr sz="1600" spc="40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1600" spc="35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600" spc="120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ex-spouse’s </a:t>
            </a:r>
            <a:r>
              <a:rPr sz="1600" spc="20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assets in </a:t>
            </a:r>
            <a:r>
              <a:rPr sz="1600" spc="25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600" spc="-5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30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Delaware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96850" algn="just"/>
            <a:r>
              <a:rPr sz="1600" spc="35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Dynasty </a:t>
            </a:r>
            <a:r>
              <a:rPr sz="1600" spc="10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</a:t>
            </a:r>
            <a:r>
              <a:rPr sz="1600" spc="1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600" spc="3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thereby </a:t>
            </a:r>
            <a:r>
              <a:rPr sz="1600" spc="4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weakening </a:t>
            </a:r>
            <a:r>
              <a:rPr sz="1600" spc="35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600" spc="145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state’s </a:t>
            </a:r>
            <a:r>
              <a:rPr sz="1600" spc="15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 </a:t>
            </a:r>
            <a:r>
              <a:rPr sz="1600" spc="3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protections </a:t>
            </a:r>
            <a:r>
              <a:rPr sz="1600" spc="35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compared </a:t>
            </a:r>
            <a:r>
              <a:rPr sz="1600" spc="45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1600" spc="3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Nevada. </a:t>
            </a:r>
            <a:r>
              <a:rPr sz="1600" spc="40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600" spc="25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</a:t>
            </a:r>
            <a:r>
              <a:rPr sz="1600" spc="30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1600" spc="35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Klabacka </a:t>
            </a:r>
            <a:r>
              <a:rPr sz="1600" spc="5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vs.  </a:t>
            </a:r>
            <a:r>
              <a:rPr sz="1600" spc="40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Nelson helped </a:t>
            </a:r>
            <a:r>
              <a:rPr sz="1600" spc="25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 </a:t>
            </a:r>
            <a:r>
              <a:rPr sz="1600" spc="145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Nevada’s </a:t>
            </a:r>
            <a:r>
              <a:rPr sz="1600" spc="20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 </a:t>
            </a:r>
            <a:r>
              <a:rPr sz="1600" spc="15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sz="1600" spc="35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600" spc="20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</a:t>
            </a:r>
            <a:r>
              <a:rPr sz="1600" spc="30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sz="1600" spc="35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600" spc="20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friendliest </a:t>
            </a:r>
            <a:r>
              <a:rPr sz="1600" spc="15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 </a:t>
            </a:r>
            <a:r>
              <a:rPr sz="1600" spc="20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laws </a:t>
            </a:r>
            <a:r>
              <a:rPr sz="1600" spc="15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sz="1600" spc="20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sz="1600" spc="30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effectively </a:t>
            </a:r>
            <a:r>
              <a:rPr sz="1600" spc="40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kept </a:t>
            </a:r>
            <a:r>
              <a:rPr sz="1600" spc="25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600" spc="40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divorcing  </a:t>
            </a:r>
            <a:r>
              <a:rPr sz="1600" spc="35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spouse </a:t>
            </a:r>
            <a:r>
              <a:rPr sz="1600" spc="20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assets in </a:t>
            </a:r>
            <a:r>
              <a:rPr sz="1600" spc="25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600" spc="45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Nevada </a:t>
            </a:r>
            <a:r>
              <a:rPr sz="1600" spc="40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Self-Settled </a:t>
            </a:r>
            <a:r>
              <a:rPr sz="1600" spc="35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Spendthrift</a:t>
            </a:r>
            <a:r>
              <a:rPr sz="1600" spc="-75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Trust.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5"/>
              </a:spcBef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282575" algn="just"/>
            <a:r>
              <a:rPr sz="1600" spc="-15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sz="1600" spc="45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 </a:t>
            </a:r>
            <a:r>
              <a:rPr sz="1600" spc="35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1600" spc="3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</a:t>
            </a:r>
            <a:r>
              <a:rPr sz="1600" spc="5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</a:t>
            </a:r>
            <a:r>
              <a:rPr sz="1600" spc="3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significant </a:t>
            </a:r>
            <a:r>
              <a:rPr sz="1600" spc="45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 </a:t>
            </a:r>
            <a:r>
              <a:rPr sz="1600" spc="35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proceedings, </a:t>
            </a:r>
            <a:r>
              <a:rPr sz="1600" spc="25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estate planners </a:t>
            </a:r>
            <a:r>
              <a:rPr sz="1600" spc="5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sz="1600" spc="5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</a:t>
            </a:r>
            <a:r>
              <a:rPr sz="1600" spc="3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 more </a:t>
            </a:r>
            <a:r>
              <a:rPr sz="1600" spc="15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trusts </a:t>
            </a:r>
            <a:r>
              <a:rPr sz="1600" spc="2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sz="1600" spc="35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Nevada, </a:t>
            </a:r>
            <a:r>
              <a:rPr sz="1600" spc="4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1600" spc="5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 </a:t>
            </a:r>
            <a:r>
              <a:rPr sz="1600" spc="45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migrating </a:t>
            </a:r>
            <a:r>
              <a:rPr sz="1600" spc="35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out-of-state </a:t>
            </a:r>
            <a:r>
              <a:rPr sz="1600" spc="15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trusts </a:t>
            </a:r>
            <a:r>
              <a:rPr sz="1600" spc="45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Nevada </a:t>
            </a:r>
            <a:r>
              <a:rPr sz="1600" spc="25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 </a:t>
            </a:r>
            <a:r>
              <a:rPr sz="1600" spc="15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stronger, </a:t>
            </a:r>
            <a:r>
              <a:rPr sz="1600" spc="3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predictable </a:t>
            </a:r>
            <a:r>
              <a:rPr sz="1600" spc="45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</a:t>
            </a:r>
            <a:r>
              <a:rPr sz="1600" spc="-5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25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environment.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4595" y="580645"/>
            <a:ext cx="776643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Why Choose Nevada Over Other States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420622" y="441056"/>
            <a:ext cx="7999477" cy="10098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3325" marR="5080" indent="-1190625">
              <a:spcBef>
                <a:spcPts val="95"/>
              </a:spcBef>
            </a:pP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Summary of Nevada Trust Strategies 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3325" marR="5080" indent="-1190625">
              <a:spcBef>
                <a:spcPts val="95"/>
              </a:spcBef>
            </a:pPr>
            <a:r>
              <a:rPr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内华达州信托概要</a:t>
            </a:r>
            <a:endParaRPr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64734"/>
              </p:ext>
            </p:extLst>
          </p:nvPr>
        </p:nvGraphicFramePr>
        <p:xfrm>
          <a:off x="111641" y="1461581"/>
          <a:ext cx="11968717" cy="457657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59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39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02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19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834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01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05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81025" marR="463550" indent="-111760" algn="ctr">
                        <a:lnSpc>
                          <a:spcPct val="101000"/>
                        </a:lnSpc>
                        <a:spcBef>
                          <a:spcPts val="765"/>
                        </a:spcBef>
                      </a:pPr>
                      <a:r>
                        <a:rPr sz="1050" dirty="0"/>
                        <a:t>Nevada Foreign  Grantor Trust</a:t>
                      </a:r>
                    </a:p>
                    <a:p>
                      <a:pPr marL="41592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050" dirty="0"/>
                        <a:t>内华达境外委托人信托</a:t>
                      </a:r>
                      <a:endParaRPr sz="105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7155" marB="0"/>
                </a:tc>
                <a:tc>
                  <a:txBody>
                    <a:bodyPr/>
                    <a:lstStyle/>
                    <a:p>
                      <a:pPr marL="339090" marR="327025" indent="130810" algn="ctr">
                        <a:lnSpc>
                          <a:spcPct val="101000"/>
                        </a:lnSpc>
                        <a:spcBef>
                          <a:spcPts val="765"/>
                        </a:spcBef>
                      </a:pPr>
                      <a:r>
                        <a:rPr sz="1050" dirty="0"/>
                        <a:t>Nevada Foreign  Non-Grantor Trust</a:t>
                      </a:r>
                    </a:p>
                    <a:p>
                      <a:pPr marL="240029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050" dirty="0"/>
                        <a:t>内华达境外非委托人信托</a:t>
                      </a:r>
                      <a:endParaRPr sz="105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7155" marB="0"/>
                </a:tc>
                <a:tc>
                  <a:txBody>
                    <a:bodyPr/>
                    <a:lstStyle/>
                    <a:p>
                      <a:pPr marL="588645"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050" dirty="0"/>
                        <a:t>Nevada Pre-</a:t>
                      </a:r>
                    </a:p>
                    <a:p>
                      <a:pPr marL="367665" marR="260350" indent="-97790" algn="ctr">
                        <a:lnSpc>
                          <a:spcPct val="101000"/>
                        </a:lnSpc>
                      </a:pPr>
                      <a:r>
                        <a:rPr sz="1050" dirty="0"/>
                        <a:t>Immigration Trust  </a:t>
                      </a:r>
                      <a:endParaRPr lang="en-US" sz="1050" dirty="0"/>
                    </a:p>
                    <a:p>
                      <a:pPr marL="367665" marR="260350" indent="-97790" algn="ctr">
                        <a:lnSpc>
                          <a:spcPct val="101000"/>
                        </a:lnSpc>
                      </a:pPr>
                      <a:r>
                        <a:rPr sz="1050" dirty="0" err="1"/>
                        <a:t>内华达移民前信托</a:t>
                      </a:r>
                      <a:endParaRPr sz="105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/>
                </a:tc>
                <a:tc>
                  <a:txBody>
                    <a:bodyPr/>
                    <a:lstStyle/>
                    <a:p>
                      <a:pPr marL="313690" marR="295275" indent="263525" algn="ctr">
                        <a:lnSpc>
                          <a:spcPct val="101000"/>
                        </a:lnSpc>
                        <a:spcBef>
                          <a:spcPts val="765"/>
                        </a:spcBef>
                      </a:pPr>
                      <a:r>
                        <a:rPr sz="1050" dirty="0"/>
                        <a:t>Nevada Life  Insurance Trust  </a:t>
                      </a:r>
                      <a:endParaRPr lang="en-US" sz="1050" dirty="0"/>
                    </a:p>
                    <a:p>
                      <a:pPr marL="313690" marR="295275" indent="263525" algn="ctr">
                        <a:lnSpc>
                          <a:spcPct val="101000"/>
                        </a:lnSpc>
                        <a:spcBef>
                          <a:spcPts val="765"/>
                        </a:spcBef>
                      </a:pPr>
                      <a:r>
                        <a:rPr sz="1050" dirty="0" err="1"/>
                        <a:t>内华达人寿保险信托</a:t>
                      </a:r>
                      <a:endParaRPr sz="105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715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209">
                <a:tc>
                  <a:txBody>
                    <a:bodyPr/>
                    <a:lstStyle/>
                    <a:p>
                      <a:pPr marR="68580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050" dirty="0"/>
                        <a:t>Revocability</a:t>
                      </a:r>
                      <a:endParaRPr sz="1050"/>
                    </a:p>
                    <a:p>
                      <a:pPr marR="62230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050" dirty="0"/>
                        <a:t>可撤销性</a:t>
                      </a:r>
                      <a:endParaRPr sz="105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921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050" dirty="0"/>
                        <a:t>Irrevocable or revocable</a:t>
                      </a:r>
                    </a:p>
                    <a:p>
                      <a:pPr algn="ctr">
                        <a:lnSpc>
                          <a:spcPts val="1135"/>
                        </a:lnSpc>
                        <a:spcBef>
                          <a:spcPts val="900"/>
                        </a:spcBef>
                      </a:pPr>
                      <a:r>
                        <a:rPr sz="1050" dirty="0"/>
                        <a:t>不可撤销/可撤销</a:t>
                      </a:r>
                      <a:endParaRPr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080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050" dirty="0"/>
                        <a:t>Irrevocable</a:t>
                      </a:r>
                    </a:p>
                    <a:p>
                      <a:pPr algn="ctr">
                        <a:lnSpc>
                          <a:spcPts val="1135"/>
                        </a:lnSpc>
                        <a:spcBef>
                          <a:spcPts val="900"/>
                        </a:spcBef>
                      </a:pPr>
                      <a:r>
                        <a:rPr sz="1050" dirty="0"/>
                        <a:t>不可撤销</a:t>
                      </a:r>
                      <a:endParaRPr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080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050" dirty="0"/>
                        <a:t>Irrevocable</a:t>
                      </a:r>
                      <a:endParaRPr sz="1050"/>
                    </a:p>
                    <a:p>
                      <a:pPr marL="1905" algn="ctr">
                        <a:lnSpc>
                          <a:spcPts val="1135"/>
                        </a:lnSpc>
                        <a:spcBef>
                          <a:spcPts val="900"/>
                        </a:spcBef>
                      </a:pPr>
                      <a:r>
                        <a:rPr sz="1050" dirty="0"/>
                        <a:t>不可撤销</a:t>
                      </a:r>
                      <a:endParaRPr sz="105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080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050" dirty="0"/>
                        <a:t>Irrevocable or revocable</a:t>
                      </a:r>
                      <a:endParaRPr sz="1050"/>
                    </a:p>
                    <a:p>
                      <a:pPr marL="1270" algn="ctr">
                        <a:lnSpc>
                          <a:spcPts val="1135"/>
                        </a:lnSpc>
                        <a:spcBef>
                          <a:spcPts val="900"/>
                        </a:spcBef>
                      </a:pPr>
                      <a:r>
                        <a:rPr sz="1050" dirty="0"/>
                        <a:t>不可撤销/可撤销</a:t>
                      </a:r>
                      <a:endParaRPr sz="105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080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375">
                <a:tc>
                  <a:txBody>
                    <a:bodyPr/>
                    <a:lstStyle/>
                    <a:p>
                      <a:pPr marR="66675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050" dirty="0"/>
                        <a:t>Grantor Status</a:t>
                      </a:r>
                      <a:endParaRPr sz="1050"/>
                    </a:p>
                    <a:p>
                      <a:pPr marR="61594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050" dirty="0"/>
                        <a:t>委托人</a:t>
                      </a:r>
                      <a:endParaRPr sz="105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7470" marB="0"/>
                </a:tc>
                <a:tc>
                  <a:txBody>
                    <a:bodyPr/>
                    <a:lstStyle/>
                    <a:p>
                      <a:pPr marR="20193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050" dirty="0"/>
                        <a:t>Grantor</a:t>
                      </a:r>
                    </a:p>
                    <a:p>
                      <a:pPr marL="273050" marR="476250" algn="ctr">
                        <a:lnSpc>
                          <a:spcPct val="101000"/>
                        </a:lnSpc>
                        <a:spcBef>
                          <a:spcPts val="195"/>
                        </a:spcBef>
                      </a:pPr>
                      <a:r>
                        <a:rPr sz="1050" dirty="0"/>
                        <a:t>(pays taxes in home  country)</a:t>
                      </a:r>
                    </a:p>
                    <a:p>
                      <a:pPr marR="205104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050" dirty="0"/>
                        <a:t>(委托人在原国家需要缴税)</a:t>
                      </a:r>
                      <a:endParaRPr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3335" marB="0"/>
                </a:tc>
                <a:tc>
                  <a:txBody>
                    <a:bodyPr/>
                    <a:lstStyle/>
                    <a:p>
                      <a:pPr marR="14033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050" dirty="0"/>
                        <a:t>Non-Grantor</a:t>
                      </a:r>
                    </a:p>
                    <a:p>
                      <a:pPr marL="128905" marR="267970" algn="ctr">
                        <a:lnSpc>
                          <a:spcPct val="101000"/>
                        </a:lnSpc>
                        <a:spcBef>
                          <a:spcPts val="195"/>
                        </a:spcBef>
                      </a:pPr>
                      <a:r>
                        <a:rPr sz="1050" dirty="0"/>
                        <a:t>(trust pays federal taxes)  </a:t>
                      </a:r>
                      <a:endParaRPr lang="en-US" sz="1050" dirty="0"/>
                    </a:p>
                    <a:p>
                      <a:pPr marL="128905" marR="267970" algn="ctr">
                        <a:lnSpc>
                          <a:spcPct val="101000"/>
                        </a:lnSpc>
                        <a:spcBef>
                          <a:spcPts val="195"/>
                        </a:spcBef>
                      </a:pPr>
                      <a:r>
                        <a:rPr sz="1050" dirty="0" err="1"/>
                        <a:t>非委托人</a:t>
                      </a:r>
                      <a:r>
                        <a:rPr sz="1050" dirty="0"/>
                        <a:t> (信托需缴联邦税)</a:t>
                      </a:r>
                      <a:endParaRPr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3335" marB="0"/>
                </a:tc>
                <a:tc>
                  <a:txBody>
                    <a:bodyPr/>
                    <a:lstStyle/>
                    <a:p>
                      <a:pPr marL="647700" marR="499745" indent="-140335" algn="ctr">
                        <a:lnSpc>
                          <a:spcPts val="2100"/>
                        </a:lnSpc>
                        <a:spcBef>
                          <a:spcPts val="100"/>
                        </a:spcBef>
                      </a:pPr>
                      <a:r>
                        <a:rPr sz="1050" dirty="0"/>
                        <a:t>Non-Grantor 非委托人</a:t>
                      </a:r>
                      <a:endParaRPr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2700" marB="0"/>
                </a:tc>
                <a:tc>
                  <a:txBody>
                    <a:bodyPr/>
                    <a:lstStyle/>
                    <a:p>
                      <a:pPr marL="683895" marR="673735" algn="ctr">
                        <a:lnSpc>
                          <a:spcPts val="2100"/>
                        </a:lnSpc>
                        <a:spcBef>
                          <a:spcPts val="100"/>
                        </a:spcBef>
                      </a:pPr>
                      <a:r>
                        <a:rPr sz="1050" dirty="0"/>
                        <a:t>Grantor </a:t>
                      </a:r>
                      <a:endParaRPr lang="en-US" sz="1050" dirty="0"/>
                    </a:p>
                    <a:p>
                      <a:pPr marL="683895" marR="673735" algn="ctr">
                        <a:lnSpc>
                          <a:spcPts val="2100"/>
                        </a:lnSpc>
                        <a:spcBef>
                          <a:spcPts val="100"/>
                        </a:spcBef>
                      </a:pPr>
                      <a:r>
                        <a:rPr sz="1050" dirty="0" err="1"/>
                        <a:t>委托人</a:t>
                      </a:r>
                      <a:endParaRPr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270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525"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050" dirty="0"/>
                        <a:t>Federal  US Income</a:t>
                      </a:r>
                    </a:p>
                    <a:p>
                      <a:pPr marR="64769" algn="ctr">
                        <a:lnSpc>
                          <a:spcPct val="100000"/>
                        </a:lnSpc>
                      </a:pPr>
                      <a:r>
                        <a:rPr sz="1050" dirty="0"/>
                        <a:t>Taxes</a:t>
                      </a:r>
                    </a:p>
                    <a:p>
                      <a:pPr marR="60325" algn="ctr">
                        <a:lnSpc>
                          <a:spcPct val="100000"/>
                        </a:lnSpc>
                      </a:pPr>
                      <a:r>
                        <a:rPr sz="1050" dirty="0"/>
                        <a:t>美国联邦收入所得税</a:t>
                      </a:r>
                      <a:endParaRPr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413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50" dirty="0"/>
                    </a:p>
                    <a:p>
                      <a:pPr marL="501650" marR="280670" indent="-213360" algn="ctr">
                        <a:lnSpc>
                          <a:spcPct val="100000"/>
                        </a:lnSpc>
                      </a:pPr>
                      <a:r>
                        <a:rPr sz="1050" dirty="0"/>
                        <a:t>Not on Non-U.S. Assets  </a:t>
                      </a:r>
                      <a:endParaRPr lang="en-US" sz="1050" dirty="0"/>
                    </a:p>
                    <a:p>
                      <a:pPr marL="501650" marR="280670" indent="-213360" algn="ctr">
                        <a:lnSpc>
                          <a:spcPct val="100000"/>
                        </a:lnSpc>
                      </a:pPr>
                      <a:r>
                        <a:rPr sz="1050" dirty="0" err="1"/>
                        <a:t>非美国资产不需要</a:t>
                      </a:r>
                      <a:endParaRPr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50" dirty="0"/>
                    </a:p>
                    <a:p>
                      <a:pPr marL="870585" marR="858519" algn="ctr">
                        <a:lnSpc>
                          <a:spcPct val="100000"/>
                        </a:lnSpc>
                      </a:pPr>
                      <a:r>
                        <a:rPr sz="1050" dirty="0"/>
                        <a:t>Yes 是</a:t>
                      </a:r>
                      <a:endParaRPr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50" dirty="0"/>
                    </a:p>
                    <a:p>
                      <a:pPr marL="797560" marR="788035" algn="ctr">
                        <a:lnSpc>
                          <a:spcPct val="100000"/>
                        </a:lnSpc>
                      </a:pPr>
                      <a:r>
                        <a:rPr sz="1050" dirty="0"/>
                        <a:t>Yes 是</a:t>
                      </a:r>
                      <a:endParaRPr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50"/>
                    </a:p>
                    <a:p>
                      <a:pPr marL="725170" marR="716280" indent="1270" algn="ctr">
                        <a:lnSpc>
                          <a:spcPct val="100000"/>
                        </a:lnSpc>
                      </a:pPr>
                      <a:r>
                        <a:rPr sz="1050" dirty="0"/>
                        <a:t>N/A  不适用</a:t>
                      </a:r>
                      <a:endParaRPr sz="105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3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7646">
                <a:tc>
                  <a:txBody>
                    <a:bodyPr/>
                    <a:lstStyle/>
                    <a:p>
                      <a:pPr marR="68580" algn="ctr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050" dirty="0"/>
                        <a:t>Upon Grantor’s</a:t>
                      </a:r>
                      <a:endParaRPr sz="1050"/>
                    </a:p>
                    <a:p>
                      <a:pPr marR="6540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050" dirty="0"/>
                        <a:t>Passing</a:t>
                      </a:r>
                      <a:endParaRPr sz="1050"/>
                    </a:p>
                    <a:p>
                      <a:pPr marR="6032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50" dirty="0"/>
                        <a:t>委托人过世</a:t>
                      </a:r>
                      <a:endParaRPr sz="105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33985" marB="0"/>
                </a:tc>
                <a:tc>
                  <a:txBody>
                    <a:bodyPr/>
                    <a:lstStyle/>
                    <a:p>
                      <a:pPr marL="143510" marR="130175" indent="-3175" algn="ctr">
                        <a:lnSpc>
                          <a:spcPct val="101000"/>
                        </a:lnSpc>
                        <a:spcBef>
                          <a:spcPts val="100"/>
                        </a:spcBef>
                      </a:pPr>
                      <a:r>
                        <a:rPr sz="1050" dirty="0"/>
                        <a:t>May convert to domestic  trust if US beneficiaries or a NFNGT if foreign  beneficiaries</a:t>
                      </a:r>
                    </a:p>
                    <a:p>
                      <a:pPr marL="825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050" dirty="0"/>
                        <a:t>如有美国受益人可转成本土信托</a:t>
                      </a:r>
                    </a:p>
                    <a:p>
                      <a:pPr marL="106680" marR="91440" algn="ctr">
                        <a:lnSpc>
                          <a:spcPct val="101000"/>
                        </a:lnSpc>
                        <a:spcBef>
                          <a:spcPts val="5"/>
                        </a:spcBef>
                      </a:pPr>
                      <a:r>
                        <a:rPr sz="1050" dirty="0"/>
                        <a:t>或如是非美国受益人转成内华达 州境外非委托人信托</a:t>
                      </a:r>
                      <a:endParaRPr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2700" marB="0"/>
                </a:tc>
                <a:tc>
                  <a:txBody>
                    <a:bodyPr/>
                    <a:lstStyle/>
                    <a:p>
                      <a:pPr marL="185420" marR="165735" indent="-4445" algn="ct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050" dirty="0"/>
                        <a:t>May convert to domestic  trust if US beneficiaries or  NFNGT</a:t>
                      </a:r>
                    </a:p>
                    <a:p>
                      <a:pPr marL="118110" marR="9842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50" dirty="0"/>
                        <a:t>如有美国受益人可转成本土信 托或转成内华达州境外非委托 人信托</a:t>
                      </a:r>
                      <a:endParaRPr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84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50" dirty="0"/>
                    </a:p>
                    <a:p>
                      <a:pPr marL="643890" marR="335280" indent="-304800" algn="ctr">
                        <a:lnSpc>
                          <a:spcPct val="100000"/>
                        </a:lnSpc>
                      </a:pPr>
                      <a:r>
                        <a:rPr sz="1050" dirty="0"/>
                        <a:t>To Be Determined  </a:t>
                      </a:r>
                      <a:endParaRPr lang="en-US" sz="1050" dirty="0"/>
                    </a:p>
                    <a:p>
                      <a:pPr marL="643890" marR="335280" indent="-304800" algn="ctr">
                        <a:lnSpc>
                          <a:spcPct val="100000"/>
                        </a:lnSpc>
                      </a:pPr>
                      <a:r>
                        <a:rPr sz="1050" dirty="0" err="1"/>
                        <a:t>有待确定</a:t>
                      </a:r>
                      <a:endParaRPr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L="63500" marR="132715" algn="ctr">
                        <a:lnSpc>
                          <a:spcPct val="101000"/>
                        </a:lnSpc>
                        <a:spcBef>
                          <a:spcPts val="1115"/>
                        </a:spcBef>
                      </a:pPr>
                      <a:r>
                        <a:rPr sz="1050" dirty="0"/>
                        <a:t>May convert to a domestic trust or NFNGT</a:t>
                      </a:r>
                    </a:p>
                    <a:p>
                      <a:pPr marR="6350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050" dirty="0"/>
                        <a:t>可转成本土信托或内华达州境</a:t>
                      </a:r>
                    </a:p>
                    <a:p>
                      <a:pPr marR="6413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050" dirty="0"/>
                        <a:t>外非委托人信托</a:t>
                      </a:r>
                      <a:endParaRPr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4160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4946">
                <a:tc>
                  <a:txBody>
                    <a:bodyPr/>
                    <a:lstStyle/>
                    <a:p>
                      <a:pPr marL="328930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050" dirty="0"/>
                        <a:t>State  Income Tax</a:t>
                      </a:r>
                      <a:endParaRPr sz="1050"/>
                    </a:p>
                    <a:p>
                      <a:pPr marR="60325" algn="ctr">
                        <a:lnSpc>
                          <a:spcPts val="1120"/>
                        </a:lnSpc>
                        <a:spcBef>
                          <a:spcPts val="710"/>
                        </a:spcBef>
                      </a:pPr>
                      <a:r>
                        <a:rPr sz="1050" dirty="0"/>
                        <a:t>州税</a:t>
                      </a:r>
                      <a:endParaRPr sz="105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98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050" dirty="0"/>
                        <a:t>None</a:t>
                      </a:r>
                      <a:endParaRPr sz="1050"/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50" dirty="0"/>
                        <a:t>没有</a:t>
                      </a:r>
                      <a:endParaRPr sz="105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080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050" dirty="0"/>
                        <a:t>None</a:t>
                      </a:r>
                      <a:endParaRPr sz="1050"/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50" dirty="0"/>
                        <a:t>没有</a:t>
                      </a:r>
                      <a:endParaRPr sz="105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080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050" dirty="0"/>
                        <a:t>None</a:t>
                      </a: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50" dirty="0"/>
                        <a:t>没有</a:t>
                      </a:r>
                      <a:endParaRPr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080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050" dirty="0"/>
                        <a:t>None</a:t>
                      </a: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50" dirty="0"/>
                        <a:t>没有</a:t>
                      </a:r>
                      <a:endParaRPr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080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52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50" dirty="0"/>
                    </a:p>
                    <a:p>
                      <a:pPr marR="66675" algn="ctr">
                        <a:lnSpc>
                          <a:spcPct val="100000"/>
                        </a:lnSpc>
                      </a:pPr>
                      <a:r>
                        <a:rPr sz="1050" dirty="0"/>
                        <a:t>Application</a:t>
                      </a:r>
                    </a:p>
                    <a:p>
                      <a:pPr marR="61594" algn="ctr">
                        <a:lnSpc>
                          <a:spcPct val="100000"/>
                        </a:lnSpc>
                      </a:pPr>
                      <a:r>
                        <a:rPr sz="1050" dirty="0"/>
                        <a:t>申请要求</a:t>
                      </a:r>
                      <a:endParaRPr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050" dirty="0"/>
                        <a:t>Grantor is Interested in</a:t>
                      </a:r>
                    </a:p>
                    <a:p>
                      <a:pPr marL="72707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050" dirty="0"/>
                        <a:t>U.S. Tax-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050" dirty="0"/>
                        <a:t>Free Legal Protections</a:t>
                      </a:r>
                    </a:p>
                    <a:p>
                      <a:pPr marL="155575" marR="148590" algn="ctr">
                        <a:lnSpc>
                          <a:spcPct val="100000"/>
                        </a:lnSpc>
                      </a:pPr>
                      <a:r>
                        <a:rPr sz="1050" dirty="0"/>
                        <a:t>委托人对美国免税及法律保护 有兴趣</a:t>
                      </a:r>
                      <a:endParaRPr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435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50" dirty="0"/>
                    </a:p>
                    <a:p>
                      <a:pPr marL="151130" marR="169545" indent="28575" algn="ctr">
                        <a:lnSpc>
                          <a:spcPct val="100000"/>
                        </a:lnSpc>
                      </a:pPr>
                      <a:r>
                        <a:rPr sz="1050" dirty="0"/>
                        <a:t>Client seeks a Stable  Political and Regulatory  trust jurisdiction</a:t>
                      </a:r>
                    </a:p>
                    <a:p>
                      <a:pPr marL="127000" marR="1422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50" dirty="0"/>
                        <a:t>客户追求一个政治稳定和合规 的信托管辖权</a:t>
                      </a:r>
                      <a:endParaRPr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L="217804" marR="203835" indent="-1905" algn="ctr">
                        <a:lnSpc>
                          <a:spcPct val="101000"/>
                        </a:lnSpc>
                        <a:spcBef>
                          <a:spcPts val="484"/>
                        </a:spcBef>
                      </a:pPr>
                      <a:r>
                        <a:rPr sz="1050" dirty="0"/>
                        <a:t>Client or an  Immediate Beneficiary  is Planning to Move to the United States  </a:t>
                      </a:r>
                      <a:endParaRPr lang="en-US" sz="1050" dirty="0"/>
                    </a:p>
                    <a:p>
                      <a:pPr marL="217804" marR="203835" indent="-1905" algn="ctr">
                        <a:lnSpc>
                          <a:spcPct val="101000"/>
                        </a:lnSpc>
                        <a:spcBef>
                          <a:spcPts val="484"/>
                        </a:spcBef>
                      </a:pPr>
                      <a:r>
                        <a:rPr sz="1050" dirty="0" err="1"/>
                        <a:t>客户或其后代受益人计</a:t>
                      </a:r>
                      <a:r>
                        <a:rPr sz="1050" dirty="0"/>
                        <a:t> 划搬到美国</a:t>
                      </a:r>
                      <a:endParaRPr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1594" marB="0"/>
                </a:tc>
                <a:tc>
                  <a:txBody>
                    <a:bodyPr/>
                    <a:lstStyle/>
                    <a:p>
                      <a:pPr marL="203835" marR="208279" indent="-128270" algn="ctr">
                        <a:lnSpc>
                          <a:spcPct val="101000"/>
                        </a:lnSpc>
                        <a:spcBef>
                          <a:spcPts val="1120"/>
                        </a:spcBef>
                      </a:pPr>
                      <a:r>
                        <a:rPr sz="1050" dirty="0"/>
                        <a:t>Client is purchasing life insurance in the U.S</a:t>
                      </a:r>
                    </a:p>
                    <a:p>
                      <a:pPr marL="12763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050" dirty="0"/>
                        <a:t>客户在美国购买人寿保险</a:t>
                      </a:r>
                      <a:endParaRPr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4224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275BD-EA44-4014-9DBB-C12DCDB4EAC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81192" y="781049"/>
            <a:ext cx="11029616" cy="944431"/>
          </a:xfrm>
        </p:spPr>
        <p:txBody>
          <a:bodyPr>
            <a:normAutofit/>
          </a:bodyPr>
          <a:lstStyle/>
          <a:p>
            <a:r>
              <a:rPr lang="en-HK" sz="44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Contacts</a:t>
            </a:r>
          </a:p>
        </p:txBody>
      </p:sp>
    </p:spTree>
    <p:extLst>
      <p:ext uri="{BB962C8B-B14F-4D97-AF65-F5344CB8AC3E}">
        <p14:creationId xmlns:p14="http://schemas.microsoft.com/office/powerpoint/2010/main" val="3546548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F PowerPoint Template 21.09.20" id="{D88117A7-64BB-4D9A-AF89-05B1A005C5A5}" vid="{9A5AE26F-4F13-4725-8E58-B799160A261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HF PowerPoint Template 21.09.20</Template>
  <TotalTime>15</TotalTime>
  <Words>663</Words>
  <Application>Microsoft Macintosh PowerPoint</Application>
  <PresentationFormat>Widescreen</PresentationFormat>
  <Paragraphs>172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Garamond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Contacts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</dc:creator>
  <cp:lastModifiedBy>CHUN YIN JASON LAM</cp:lastModifiedBy>
  <cp:revision>7</cp:revision>
  <dcterms:created xsi:type="dcterms:W3CDTF">2020-09-21T10:16:56Z</dcterms:created>
  <dcterms:modified xsi:type="dcterms:W3CDTF">2025-10-17T05:37:22Z</dcterms:modified>
</cp:coreProperties>
</file>