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8" r:id="rId2"/>
    <p:sldId id="276" r:id="rId3"/>
    <p:sldId id="265" r:id="rId4"/>
    <p:sldId id="285" r:id="rId5"/>
    <p:sldId id="28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6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DD46-8534-4D9C-87F2-1BBC2C334044}" type="datetimeFigureOut">
              <a:rPr lang="en-HK" smtClean="0"/>
              <a:t>16/4/2025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853D-031E-4F71-871C-15C54728FF64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9375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1FECD-2873-4EB0-9867-254ECBFC26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CD00-6E18-4308-A090-7604F44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0437-E220-4EBC-9779-220481EC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73C50-CC75-4023-84A7-E8A8D336C443}"/>
              </a:ext>
            </a:extLst>
          </p:cNvPr>
          <p:cNvSpPr/>
          <p:nvPr userDrawn="1"/>
        </p:nvSpPr>
        <p:spPr>
          <a:xfrm>
            <a:off x="1" y="6209771"/>
            <a:ext cx="12192000" cy="648229"/>
          </a:xfrm>
          <a:prstGeom prst="rect">
            <a:avLst/>
          </a:prstGeom>
          <a:solidFill>
            <a:srgbClr val="740000"/>
          </a:solidFill>
          <a:ln>
            <a:solidFill>
              <a:srgbClr val="7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D4145-6AE0-4B0C-A9E4-41B637ECAFB0}"/>
              </a:ext>
            </a:extLst>
          </p:cNvPr>
          <p:cNvSpPr/>
          <p:nvPr userDrawn="1"/>
        </p:nvSpPr>
        <p:spPr>
          <a:xfrm>
            <a:off x="9363075" y="6206860"/>
            <a:ext cx="2828925" cy="6482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3D3B2C43-A39F-4123-A1C4-6061B9910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493" y="6244167"/>
            <a:ext cx="2224087" cy="59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CD00-6E18-4308-A090-7604F445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0437-E220-4EBC-9779-220481ECF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6C6358-9B6D-4D9F-9232-F67DD773EA04}"/>
              </a:ext>
            </a:extLst>
          </p:cNvPr>
          <p:cNvCxnSpPr/>
          <p:nvPr userDrawn="1"/>
        </p:nvCxnSpPr>
        <p:spPr>
          <a:xfrm>
            <a:off x="671512" y="6305550"/>
            <a:ext cx="10848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E05578BF-8044-4837-81BC-8328824EA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6340475"/>
            <a:ext cx="1714500" cy="4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DDF5A27D-1F3B-4358-AB70-E52BA5CA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64298"/>
            <a:ext cx="12192000" cy="601254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499FB4-12BE-47B2-B94D-5BA1AFFB0E61}"/>
              </a:ext>
            </a:extLst>
          </p:cNvPr>
          <p:cNvCxnSpPr>
            <a:cxnSpLocks/>
          </p:cNvCxnSpPr>
          <p:nvPr userDrawn="1"/>
        </p:nvCxnSpPr>
        <p:spPr>
          <a:xfrm>
            <a:off x="3249325" y="5163089"/>
            <a:ext cx="0" cy="9661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C883554-C6A4-4B6F-938D-4F60B0159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6484" y="1857375"/>
            <a:ext cx="6779031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CC000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F53C8-6D1F-46B5-BE38-3792D0576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4250" y="3079428"/>
            <a:ext cx="5825374" cy="1639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09527A-9227-4055-B982-81B3CF6B4CEB}"/>
              </a:ext>
            </a:extLst>
          </p:cNvPr>
          <p:cNvSpPr txBox="1"/>
          <p:nvPr userDrawn="1"/>
        </p:nvSpPr>
        <p:spPr>
          <a:xfrm>
            <a:off x="440286" y="5054295"/>
            <a:ext cx="6105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C00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www.henderson-fiduciary.com</a:t>
            </a:r>
            <a:endParaRPr lang="en-HK" sz="2800" dirty="0">
              <a:solidFill>
                <a:srgbClr val="CC00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B79F9-6FE3-4F5C-9626-6928724C25E1}"/>
              </a:ext>
            </a:extLst>
          </p:cNvPr>
          <p:cNvSpPr txBox="1"/>
          <p:nvPr userDrawn="1"/>
        </p:nvSpPr>
        <p:spPr>
          <a:xfrm>
            <a:off x="440286" y="2244060"/>
            <a:ext cx="577198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C0001"/>
                </a:solidFill>
                <a:latin typeface="Garamond" panose="02020404030301010803" pitchFamily="18" charset="0"/>
              </a:rPr>
              <a:t>For further information as to how we can be of help to your business, please contact us at:</a:t>
            </a:r>
          </a:p>
          <a:p>
            <a:endParaRPr lang="en-US" sz="2000" b="1" i="1" dirty="0">
              <a:solidFill>
                <a:srgbClr val="CC0001"/>
              </a:solidFill>
              <a:latin typeface="Garamond" panose="02020404030301010803" pitchFamily="18" charset="0"/>
            </a:endParaRP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Telephone: (852) 9628 6004</a:t>
            </a:r>
            <a:b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information@henderson-fiduciary.com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H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Address: </a:t>
            </a: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P25, 13/F, Kaiser Estate 3rd Phase,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 11 Hok Yuen Street, Hung Hom, Kowloon,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Hong Kong SAR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755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05951" y="5727537"/>
            <a:ext cx="2844799" cy="365125"/>
          </a:xfrm>
        </p:spPr>
        <p:txBody>
          <a:bodyPr/>
          <a:lstStyle/>
          <a:p>
            <a:fld id="{AF44E38F-94BD-4639-B9A6-F49775897E06}" type="datetimeFigureOut">
              <a:rPr lang="en-HK" smtClean="0"/>
              <a:t>16/4/2025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723211"/>
            <a:ext cx="6917210" cy="365125"/>
          </a:xfrm>
        </p:spPr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5727537"/>
            <a:ext cx="1052510" cy="365125"/>
          </a:xfrm>
        </p:spPr>
        <p:txBody>
          <a:bodyPr/>
          <a:lstStyle/>
          <a:p>
            <a:fld id="{C233BDCC-B6A5-4B7D-9EEC-A3BED94EB556}" type="slidenum">
              <a:rPr lang="en-HK" smtClean="0"/>
              <a:t>‹#›</a:t>
            </a:fld>
            <a:endParaRPr lang="en-H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169F-68CC-4AE6-A7F4-2F8D9F34A4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01" y="6226904"/>
            <a:ext cx="1533358" cy="4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5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CE33A-976A-4CA0-8101-08970269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30D42-5B73-4F5D-B8AB-0B727C882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E8453-B9B2-4A75-A98A-1370677D1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6312-4451-459C-882C-B8464CA75A52}" type="datetimeFigureOut">
              <a:rPr lang="en-HK" smtClean="0"/>
              <a:t>16/4/2025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B9420-6E46-43A0-9102-4E5CBA22A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AFE31-4462-40D6-B7F8-3B911A622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4315A-BC9C-4179-B127-333202BBB10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2665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60" r:id="rId3"/>
    <p:sldLayoutId id="2147483661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nderson-fiduciary.com/conta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selaw.findlaw.com/de-court-of-chancery/1675810.html" TargetMode="External"/><Relationship Id="rId2" Type="http://schemas.openxmlformats.org/officeDocument/2006/relationships/hyperlink" Target="https://casetext.com/case/klabacka-v-nel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liancetrustcompany.com/news/nevada-ideal-situs-dynasty-trus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ECD56-BD3D-4209-8E53-C0E9D7C71E0E}"/>
              </a:ext>
            </a:extLst>
          </p:cNvPr>
          <p:cNvSpPr/>
          <p:nvPr/>
        </p:nvSpPr>
        <p:spPr>
          <a:xfrm>
            <a:off x="3694285" y="5249303"/>
            <a:ext cx="4803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United States Trusts</a:t>
            </a:r>
          </a:p>
        </p:txBody>
      </p:sp>
    </p:spTree>
    <p:extLst>
      <p:ext uri="{BB962C8B-B14F-4D97-AF65-F5344CB8AC3E}">
        <p14:creationId xmlns:p14="http://schemas.microsoft.com/office/powerpoint/2010/main" val="86322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2A635-AFE0-406E-BA16-546EA9A4D973}"/>
              </a:ext>
            </a:extLst>
          </p:cNvPr>
          <p:cNvSpPr txBox="1"/>
          <p:nvPr/>
        </p:nvSpPr>
        <p:spPr>
          <a:xfrm>
            <a:off x="1815703" y="1767006"/>
            <a:ext cx="85605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If you are interested in finding out more about this service, please complete and submit our General Enquiry form found at the following link - 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  <a:hlinkClick r:id="rId2"/>
              </a:rPr>
              <a:t>https://www.henderson-fiduciary.com/contact</a:t>
            </a:r>
            <a:r>
              <a:rPr lang="en-US" sz="3000" dirty="0"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. Alternatively give us a call at (852) 2157 3705 to arrange a confidential meeting to discuss your requirements</a:t>
            </a:r>
            <a:endParaRPr lang="en-HK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87772"/>
              </p:ext>
            </p:extLst>
          </p:nvPr>
        </p:nvGraphicFramePr>
        <p:xfrm>
          <a:off x="226053" y="1648060"/>
          <a:ext cx="11739893" cy="44368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7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7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7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6580" marR="568960" indent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Nevada  </a:t>
                      </a:r>
                      <a:endParaRPr lang="en-US" sz="1400" dirty="0"/>
                    </a:p>
                    <a:p>
                      <a:pPr marL="576580" marR="568960" indent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内华达州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77850" marR="514984" indent="-527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Delaware </a:t>
                      </a:r>
                      <a:endParaRPr lang="en-US" sz="1400" dirty="0"/>
                    </a:p>
                    <a:p>
                      <a:pPr marL="577850" marR="514984" indent="-527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特拉华州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01650" marR="351155" indent="-1435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South Dakota</a:t>
                      </a:r>
                      <a:endParaRPr lang="en-US" sz="1400" dirty="0"/>
                    </a:p>
                    <a:p>
                      <a:pPr marL="501650" marR="351155" indent="-1435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南达科他州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577850" marR="501015" indent="-685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Wyoming </a:t>
                      </a:r>
                      <a:endParaRPr lang="en-US" sz="1400" dirty="0"/>
                    </a:p>
                    <a:p>
                      <a:pPr marL="577850" marR="501015" indent="-685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/>
                        <a:t>怀俄明州</a:t>
                      </a:r>
                      <a:endParaRPr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226">
                <a:tc>
                  <a:txBody>
                    <a:bodyPr/>
                    <a:lstStyle/>
                    <a:p>
                      <a:pPr marL="652780" marR="360680" indent="-2946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/>
                        <a:t>Asset Protection  </a:t>
                      </a:r>
                      <a:endParaRPr lang="en-US" sz="1200" dirty="0"/>
                    </a:p>
                    <a:p>
                      <a:pPr marL="652780" marR="360680" indent="-29464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/>
                        <a:t>资产保护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048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2-Year</a:t>
                      </a:r>
                    </a:p>
                    <a:p>
                      <a:pPr marL="261620" marR="258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1620" marR="258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两年诉讼时效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4-Year</a:t>
                      </a:r>
                    </a:p>
                    <a:p>
                      <a:pPr marL="261620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1620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四年诉讼时效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2-Year</a:t>
                      </a:r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两年诉讼时效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/>
                        <a:t>4-Year</a:t>
                      </a:r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Statute of Limitations  </a:t>
                      </a:r>
                      <a:endParaRPr lang="en-US" sz="1200" dirty="0"/>
                    </a:p>
                    <a:p>
                      <a:pPr marL="262255" marR="257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四年诉讼时效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/>
                    </a:p>
                    <a:p>
                      <a:pPr marL="594995" marR="296545" indent="-291465" algn="ctr">
                        <a:lnSpc>
                          <a:spcPct val="100000"/>
                        </a:lnSpc>
                      </a:pPr>
                      <a:r>
                        <a:rPr sz="1200" dirty="0"/>
                        <a:t>Exception Creditors  </a:t>
                      </a:r>
                      <a:endParaRPr lang="en-US" sz="1200" dirty="0"/>
                    </a:p>
                    <a:p>
                      <a:pPr marL="594995" marR="296545" indent="-291465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例外债权人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/>
                    </a:p>
                    <a:p>
                      <a:pPr marL="652780" marR="220345" indent="-425450" algn="ctr">
                        <a:lnSpc>
                          <a:spcPct val="100000"/>
                        </a:lnSpc>
                      </a:pPr>
                      <a:r>
                        <a:rPr sz="1200" dirty="0"/>
                        <a:t>No Exception Creditors;  </a:t>
                      </a:r>
                      <a:endParaRPr lang="en-US" sz="1200" dirty="0"/>
                    </a:p>
                    <a:p>
                      <a:pPr marL="652780" marR="220345" indent="-425450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没有例外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32410" marR="229870" indent="2457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Exceptions for  Marital and Tort Claims</a:t>
                      </a:r>
                    </a:p>
                    <a:p>
                      <a:pPr marL="709930" marR="474345" indent="-228600" algn="ctr">
                        <a:lnSpc>
                          <a:spcPct val="100000"/>
                        </a:lnSpc>
                      </a:pPr>
                      <a:r>
                        <a:rPr sz="1200" dirty="0"/>
                        <a:t>婚姻或侵权诉讼 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33985" marR="128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Exceptions for Marital and  Child Support Claims</a:t>
                      </a:r>
                    </a:p>
                    <a:p>
                      <a:pPr marL="466725" marR="457200" algn="ctr">
                        <a:lnSpc>
                          <a:spcPct val="100000"/>
                        </a:lnSpc>
                      </a:pPr>
                      <a:r>
                        <a:rPr sz="1200" dirty="0"/>
                        <a:t>婚姻或儿童抚养 诉讼有例外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8440" marR="212725" indent="26035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dirty="0"/>
                        <a:t>Exceptions for  Marital and Tort Claims</a:t>
                      </a:r>
                    </a:p>
                    <a:p>
                      <a:pPr marL="425450" algn="ctr">
                        <a:lnSpc>
                          <a:spcPct val="100000"/>
                        </a:lnSpc>
                      </a:pPr>
                      <a:r>
                        <a:rPr sz="1200" dirty="0"/>
                        <a:t>婚姻或侵权有例外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048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731">
                <a:tc>
                  <a:txBody>
                    <a:bodyPr/>
                    <a:lstStyle/>
                    <a:p>
                      <a:pPr marL="538480" marR="90805" indent="-441959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/>
                        <a:t>Dynasty Trust Provisions  </a:t>
                      </a:r>
                      <a:endParaRPr lang="en-US" sz="1200" dirty="0"/>
                    </a:p>
                    <a:p>
                      <a:pPr marL="538480" marR="90805" indent="-441959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dirty="0" err="1"/>
                        <a:t>朝代信托年限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 marL="623570" marR="61595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365 Years  365年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13410" marR="60515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Perpetual 永久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613410" marR="60642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Perpetual 永久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marL="591185" marR="58293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/>
                        <a:t>1000 Years  1000年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33">
                <a:tc>
                  <a:txBody>
                    <a:bodyPr/>
                    <a:lstStyle/>
                    <a:p>
                      <a:pPr marL="652780" marR="396240" indent="-25907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/>
                        <a:t>Directed Trusts  </a:t>
                      </a:r>
                      <a:endParaRPr lang="en-US" sz="1200" dirty="0"/>
                    </a:p>
                    <a:p>
                      <a:pPr marL="652780" marR="396240" indent="-259079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 err="1"/>
                        <a:t>指示信托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Yes 是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/>
                    </a:p>
                    <a:p>
                      <a:pPr marL="767080" marR="334645" indent="-4375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State Income Tax  </a:t>
                      </a:r>
                      <a:endParaRPr lang="en-US" sz="1200" dirty="0"/>
                    </a:p>
                    <a:p>
                      <a:pPr marL="767080" marR="334645" indent="-4375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州税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294005" marR="2800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/>
                        <a:t>No State Income Tax;  Constitutionally  Prohibited</a:t>
                      </a:r>
                    </a:p>
                    <a:p>
                      <a:pPr marL="7620" algn="ctr">
                        <a:lnSpc>
                          <a:spcPts val="1005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没有，宪法禁止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R="129539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200" dirty="0"/>
                        <a:t>No State Income Tax;</a:t>
                      </a:r>
                    </a:p>
                    <a:p>
                      <a:pPr marL="466725" marR="592455" indent="4445" algn="ctr">
                        <a:lnSpc>
                          <a:spcPct val="101099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By Statute  按法例，没有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/>
                    </a:p>
                    <a:p>
                      <a:pPr marL="764540" marR="294640" indent="-465455" algn="ctr">
                        <a:lnSpc>
                          <a:spcPct val="100000"/>
                        </a:lnSpc>
                      </a:pPr>
                      <a:r>
                        <a:rPr sz="1200" dirty="0"/>
                        <a:t>No State Income Tax  </a:t>
                      </a:r>
                      <a:endParaRPr lang="en-US" sz="1200" dirty="0"/>
                    </a:p>
                    <a:p>
                      <a:pPr marL="764540" marR="294640" indent="-465455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没有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/>
                    </a:p>
                    <a:p>
                      <a:pPr marL="764540" marR="293370" indent="-464820" algn="ctr">
                        <a:lnSpc>
                          <a:spcPct val="100000"/>
                        </a:lnSpc>
                      </a:pPr>
                      <a:r>
                        <a:rPr sz="1200" dirty="0"/>
                        <a:t>No State Income Tax  </a:t>
                      </a:r>
                      <a:endParaRPr lang="en-US" sz="1200" dirty="0"/>
                    </a:p>
                    <a:p>
                      <a:pPr marL="764540" marR="293370" indent="-464820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没有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2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/>
                    </a:p>
                    <a:p>
                      <a:pPr marL="538480" marR="96520" indent="-436245" algn="ctr">
                        <a:lnSpc>
                          <a:spcPct val="100000"/>
                        </a:lnSpc>
                      </a:pPr>
                      <a:r>
                        <a:rPr sz="1200" dirty="0"/>
                        <a:t>Private Trust Companies  </a:t>
                      </a:r>
                      <a:endParaRPr lang="en-US" sz="1200" dirty="0"/>
                    </a:p>
                    <a:p>
                      <a:pPr marL="538480" marR="96520" indent="-436245" algn="ctr">
                        <a:lnSpc>
                          <a:spcPct val="100000"/>
                        </a:lnSpc>
                      </a:pPr>
                      <a:r>
                        <a:rPr sz="1200" dirty="0" err="1"/>
                        <a:t>私人信托公司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33679" marR="217804" indent="-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/>
                        <a:t>Regulated and Unregulated Permitted;</a:t>
                      </a:r>
                    </a:p>
                    <a:p>
                      <a:pPr marL="306705" marR="290830" indent="-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Low Requirements  </a:t>
                      </a:r>
                      <a:endParaRPr lang="en-US" sz="1200" dirty="0"/>
                    </a:p>
                    <a:p>
                      <a:pPr marL="306705" marR="290830" indent="-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 err="1"/>
                        <a:t>法律或不受法律允许</a:t>
                      </a:r>
                      <a:r>
                        <a:rPr sz="1200" dirty="0"/>
                        <a:t>， 要求低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lang="en-HK" sz="1200" dirty="0"/>
                    </a:p>
                    <a:p>
                      <a:pPr marL="4470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Permitted;</a:t>
                      </a:r>
                    </a:p>
                    <a:p>
                      <a:pPr marL="390525" marR="464184" indent="-173990" algn="ctr">
                        <a:lnSpc>
                          <a:spcPct val="101099"/>
                        </a:lnSpc>
                      </a:pPr>
                      <a:r>
                        <a:rPr sz="1200" dirty="0"/>
                        <a:t>High Requirements  允许，要求高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/>
                    </a:p>
                    <a:p>
                      <a:pPr marL="29845" marR="247015" algn="ctr">
                        <a:lnSpc>
                          <a:spcPct val="101299"/>
                        </a:lnSpc>
                      </a:pPr>
                      <a:r>
                        <a:rPr sz="1200" dirty="0"/>
                        <a:t>Regulated Permitted; Low  Requirements</a:t>
                      </a: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/>
                        <a:t>法例允许，要求低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233045" marR="219075" indent="-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dirty="0"/>
                        <a:t>Regulated and Unregulated Permitted;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Low Requirements</a:t>
                      </a:r>
                    </a:p>
                    <a:p>
                      <a:pPr marL="170180" marR="156845" algn="ctr">
                        <a:lnSpc>
                          <a:spcPct val="100000"/>
                        </a:lnSpc>
                      </a:pPr>
                      <a:r>
                        <a:rPr sz="1200" dirty="0"/>
                        <a:t>法律或不受法律允许， 要求 低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9E3D33-5CB7-406F-A99A-A802658FDC72}"/>
              </a:ext>
            </a:extLst>
          </p:cNvPr>
          <p:cNvSpPr txBox="1"/>
          <p:nvPr/>
        </p:nvSpPr>
        <p:spPr>
          <a:xfrm>
            <a:off x="342900" y="485775"/>
            <a:ext cx="9767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200" b="1" dirty="0">
                <a:latin typeface="Arial" panose="020B0604020202020204" pitchFamily="34" charset="0"/>
                <a:cs typeface="Arial" panose="020B0604020202020204" pitchFamily="34" charset="0"/>
              </a:rPr>
              <a:t>Popular Trust Jurisdictions In The United States  </a:t>
            </a:r>
            <a:br>
              <a:rPr lang="en-H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美国有名的信托管辖权</a:t>
            </a:r>
            <a:endParaRPr lang="en-HK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3645" y="1501265"/>
            <a:ext cx="8880855" cy="418512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23495">
              <a:lnSpc>
                <a:spcPct val="97000"/>
              </a:lnSpc>
              <a:spcBef>
                <a:spcPts val="140"/>
              </a:spcBef>
            </a:pP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laws, </a:t>
            </a:r>
            <a:r>
              <a:rPr sz="1600" spc="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stand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beneficial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your 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Dynasty </a:t>
            </a:r>
            <a:r>
              <a:rPr sz="16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Trust.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However,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several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precedents 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are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set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Nevada,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including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Klabacka </a:t>
            </a:r>
            <a:r>
              <a:rPr sz="1600" u="sng" spc="-5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v.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Nelson,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133 </a:t>
            </a:r>
            <a:r>
              <a:rPr sz="1600" u="sng" spc="-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Nev.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Adv.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Op.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24 </a:t>
            </a:r>
            <a:r>
              <a:rPr sz="1600" u="sng" spc="2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(May </a:t>
            </a:r>
            <a:r>
              <a:rPr sz="1600" spc="25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25,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2017):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Nevada </a:t>
            </a:r>
            <a:r>
              <a:rPr sz="1600" u="sng" spc="3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DAPT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Protects </a:t>
            </a:r>
            <a:r>
              <a:rPr sz="1600" u="sng" spc="3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Against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Spousal/Child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Claims</a:t>
            </a:r>
            <a:r>
              <a:rPr sz="1600" spc="5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and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Matter of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Daniel Kloiber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Dynasty </a:t>
            </a:r>
            <a:r>
              <a:rPr sz="1600" spc="15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sz="1600" u="sng" spc="-2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Trust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u/a/d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December </a:t>
            </a:r>
            <a:r>
              <a:rPr sz="1600" u="sng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20, </a:t>
            </a:r>
            <a:r>
              <a:rPr sz="1600" u="sng" spc="1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2002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(Court </a:t>
            </a:r>
            <a:r>
              <a:rPr sz="1600" u="sng" spc="1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 Chancery of </a:t>
            </a:r>
            <a:r>
              <a:rPr sz="1600" u="sng" spc="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Delaware)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,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which </a:t>
            </a:r>
            <a:r>
              <a:rPr sz="1600" spc="5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give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Nevada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advantage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over other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states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600" u="sng" spc="3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the </a:t>
            </a:r>
            <a:r>
              <a:rPr sz="1600" u="sng" spc="25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ideal </a:t>
            </a:r>
            <a:r>
              <a:rPr sz="1600" u="sng" spc="20" dirty="0">
                <a:solidFill>
                  <a:srgbClr val="BD1731"/>
                </a:solidFill>
                <a:uFill>
                  <a:solidFill>
                    <a:srgbClr val="BD173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situs</a:t>
            </a:r>
            <a:r>
              <a:rPr sz="1600" spc="20" dirty="0">
                <a:solidFill>
                  <a:srgbClr val="BD173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your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 </a:t>
            </a:r>
            <a:r>
              <a:rPr sz="16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/>
            <a:r>
              <a:rPr sz="1600" spc="-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Kloiber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case,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divorcing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 </a:t>
            </a:r>
            <a:r>
              <a:rPr sz="1600" spc="5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gained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1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ex-spouse’s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in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Delaware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6850" algn="just"/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Dynasty </a:t>
            </a:r>
            <a:r>
              <a:rPr sz="1600" spc="1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sz="1600" spc="1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thereby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weakening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1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state’s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protections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compared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Nevada.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Klabacka </a:t>
            </a:r>
            <a:r>
              <a:rPr sz="1600" spc="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Nelson helped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sz="1600" spc="14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Nevada’s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sz="1600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friendliest </a:t>
            </a:r>
            <a:r>
              <a:rPr sz="1600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 </a:t>
            </a:r>
            <a:r>
              <a:rPr sz="1600" spc="1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1600" spc="3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kept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divorcing 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</a:t>
            </a:r>
            <a:r>
              <a:rPr sz="1600" spc="2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 in </a:t>
            </a:r>
            <a:r>
              <a:rPr sz="1600" spc="2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600" spc="4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 </a:t>
            </a:r>
            <a:r>
              <a:rPr sz="1600" spc="40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Self-Settled </a:t>
            </a:r>
            <a:r>
              <a:rPr sz="1600" spc="3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Spendthrift</a:t>
            </a:r>
            <a:r>
              <a:rPr sz="1600" spc="-7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82575" algn="just"/>
            <a:r>
              <a:rPr sz="1600" spc="-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sz="1600" spc="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proceedings,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 planners 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600" spc="5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more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 </a:t>
            </a:r>
            <a:r>
              <a:rPr sz="1600" spc="2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Nevada, </a:t>
            </a:r>
            <a:r>
              <a:rPr sz="1600" spc="4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600" spc="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migrating </a:t>
            </a:r>
            <a:r>
              <a:rPr sz="1600" spc="3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out-of-state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Nevada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sz="1600" spc="1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stronger, </a:t>
            </a:r>
            <a:r>
              <a:rPr sz="1600" spc="3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predictable </a:t>
            </a:r>
            <a:r>
              <a:rPr sz="1600" spc="4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1600" spc="-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25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595" y="580645"/>
            <a:ext cx="77664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Why Choose Nevada Over Other States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20622" y="441056"/>
            <a:ext cx="7999477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3325" marR="5080" indent="-1190625">
              <a:spcBef>
                <a:spcPts val="95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of Nevada Trust Strategies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3325" marR="5080" indent="-1190625">
              <a:spcBef>
                <a:spcPts val="95"/>
              </a:spcBef>
            </a:pPr>
            <a:r>
              <a:rPr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内华达州信托概要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64734"/>
              </p:ext>
            </p:extLst>
          </p:nvPr>
        </p:nvGraphicFramePr>
        <p:xfrm>
          <a:off x="111641" y="1461581"/>
          <a:ext cx="11968717" cy="45794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0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1025" marR="463550" indent="-111760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/>
                        <a:t>Nevada Foreign  Grantor Trust</a:t>
                      </a:r>
                    </a:p>
                    <a:p>
                      <a:pPr marL="41592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内华达境外委托人信托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339090" marR="327025" indent="130810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/>
                        <a:t>Nevada Foreign  Non-Grantor Trust</a:t>
                      </a:r>
                    </a:p>
                    <a:p>
                      <a:pPr marL="240029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内华达境外非委托人信托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 marL="5886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50" dirty="0"/>
                        <a:t>Nevada Pre-</a:t>
                      </a:r>
                    </a:p>
                    <a:p>
                      <a:pPr marL="367665" marR="260350" indent="-97790" algn="ctr">
                        <a:lnSpc>
                          <a:spcPct val="101000"/>
                        </a:lnSpc>
                      </a:pPr>
                      <a:r>
                        <a:rPr sz="1050" dirty="0"/>
                        <a:t>Immigration Trust  </a:t>
                      </a:r>
                      <a:endParaRPr lang="en-US" sz="1050" dirty="0"/>
                    </a:p>
                    <a:p>
                      <a:pPr marL="367665" marR="260350" indent="-97790" algn="ctr">
                        <a:lnSpc>
                          <a:spcPct val="101000"/>
                        </a:lnSpc>
                      </a:pPr>
                      <a:r>
                        <a:rPr sz="1050" dirty="0" err="1"/>
                        <a:t>内华达移民前信托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/>
                    <a:p>
                      <a:pPr marL="313690" marR="295275" indent="263525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/>
                        <a:t>Nevada Life  Insurance Trust  </a:t>
                      </a:r>
                      <a:endParaRPr lang="en-US" sz="1050" dirty="0"/>
                    </a:p>
                    <a:p>
                      <a:pPr marL="313690" marR="295275" indent="263525" algn="ctr">
                        <a:lnSpc>
                          <a:spcPct val="101000"/>
                        </a:lnSpc>
                        <a:spcBef>
                          <a:spcPts val="765"/>
                        </a:spcBef>
                      </a:pPr>
                      <a:r>
                        <a:rPr sz="1050" dirty="0" err="1"/>
                        <a:t>内华达人寿保险信托</a:t>
                      </a:r>
                      <a:endParaRPr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71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09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050" dirty="0"/>
                        <a:t>Revocability</a:t>
                      </a:r>
                      <a:endParaRPr sz="1050"/>
                    </a:p>
                    <a:p>
                      <a:pPr marR="6223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50" dirty="0"/>
                        <a:t>可撤销性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 or revocable</a:t>
                      </a:r>
                    </a:p>
                    <a:p>
                      <a:pPr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不可撤销/可撤销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</a:t>
                      </a:r>
                    </a:p>
                    <a:p>
                      <a:pPr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</a:t>
                      </a:r>
                      <a:endParaRPr sz="1050"/>
                    </a:p>
                    <a:p>
                      <a:pPr marL="1905"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Irrevocable or revocable</a:t>
                      </a:r>
                      <a:endParaRPr sz="1050"/>
                    </a:p>
                    <a:p>
                      <a:pPr marL="1270" algn="ctr">
                        <a:lnSpc>
                          <a:spcPts val="1135"/>
                        </a:lnSpc>
                        <a:spcBef>
                          <a:spcPts val="900"/>
                        </a:spcBef>
                      </a:pPr>
                      <a:r>
                        <a:rPr sz="1050" dirty="0"/>
                        <a:t>不可撤销/可撤销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75"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50" dirty="0"/>
                        <a:t>Grantor Status</a:t>
                      </a:r>
                      <a:endParaRPr sz="1050"/>
                    </a:p>
                    <a:p>
                      <a:pPr marR="61594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50" dirty="0"/>
                        <a:t>委托人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7470" marB="0"/>
                </a:tc>
                <a:tc>
                  <a:txBody>
                    <a:bodyPr/>
                    <a:lstStyle/>
                    <a:p>
                      <a:pPr marR="20193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/>
                        <a:t>Grantor</a:t>
                      </a:r>
                    </a:p>
                    <a:p>
                      <a:pPr marL="273050" marR="476250" algn="ctr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050" dirty="0"/>
                        <a:t>(pays taxes in home  country)</a:t>
                      </a:r>
                    </a:p>
                    <a:p>
                      <a:pPr marR="205104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dirty="0"/>
                        <a:t>(委托人在原国家需要缴税)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1403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/>
                        <a:t>Non-Grantor</a:t>
                      </a:r>
                    </a:p>
                    <a:p>
                      <a:pPr marL="128905" marR="267970" algn="ctr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050" dirty="0"/>
                        <a:t>(trust pays federal taxes)  </a:t>
                      </a:r>
                      <a:endParaRPr lang="en-US" sz="1050" dirty="0"/>
                    </a:p>
                    <a:p>
                      <a:pPr marL="128905" marR="267970" algn="ctr">
                        <a:lnSpc>
                          <a:spcPct val="101000"/>
                        </a:lnSpc>
                        <a:spcBef>
                          <a:spcPts val="195"/>
                        </a:spcBef>
                      </a:pPr>
                      <a:r>
                        <a:rPr sz="1050" dirty="0" err="1"/>
                        <a:t>非委托人</a:t>
                      </a:r>
                      <a:r>
                        <a:rPr sz="1050" dirty="0"/>
                        <a:t> (信托需缴联邦税)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647700" marR="499745" indent="-140335" algn="ctr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Non-Grantor 非委托人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683895" marR="673735" algn="ctr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Grantor </a:t>
                      </a:r>
                      <a:endParaRPr lang="en-US" sz="1050" dirty="0"/>
                    </a:p>
                    <a:p>
                      <a:pPr marL="683895" marR="673735" algn="ctr">
                        <a:lnSpc>
                          <a:spcPts val="2100"/>
                        </a:lnSpc>
                        <a:spcBef>
                          <a:spcPts val="100"/>
                        </a:spcBef>
                      </a:pPr>
                      <a:r>
                        <a:rPr sz="1050" dirty="0" err="1"/>
                        <a:t>委托人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25">
                <a:tc>
                  <a:txBody>
                    <a:bodyPr/>
                    <a:lstStyle/>
                    <a:p>
                      <a:pPr marR="6731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50" dirty="0"/>
                        <a:t>Federal  US Income</a:t>
                      </a:r>
                    </a:p>
                    <a:p>
                      <a:pPr marR="64769" algn="ctr">
                        <a:lnSpc>
                          <a:spcPct val="100000"/>
                        </a:lnSpc>
                      </a:pPr>
                      <a:r>
                        <a:rPr sz="1050" dirty="0"/>
                        <a:t>Taxes</a:t>
                      </a:r>
                    </a:p>
                    <a:p>
                      <a:pPr marR="60325" algn="ctr">
                        <a:lnSpc>
                          <a:spcPct val="100000"/>
                        </a:lnSpc>
                      </a:pPr>
                      <a:r>
                        <a:rPr sz="1050" dirty="0"/>
                        <a:t>美国联邦收入所得税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501650" marR="280670" indent="-213360" algn="ctr">
                        <a:lnSpc>
                          <a:spcPct val="100000"/>
                        </a:lnSpc>
                      </a:pPr>
                      <a:r>
                        <a:rPr sz="1050" dirty="0"/>
                        <a:t>Not on Non-U.S. Assets  </a:t>
                      </a:r>
                      <a:endParaRPr lang="en-US" sz="1050" dirty="0"/>
                    </a:p>
                    <a:p>
                      <a:pPr marL="501650" marR="280670" indent="-213360" algn="ctr">
                        <a:lnSpc>
                          <a:spcPct val="100000"/>
                        </a:lnSpc>
                      </a:pPr>
                      <a:r>
                        <a:rPr sz="1050" dirty="0" err="1"/>
                        <a:t>非美国资产不需要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870585" marR="858519" algn="ctr">
                        <a:lnSpc>
                          <a:spcPct val="100000"/>
                        </a:lnSpc>
                      </a:pPr>
                      <a:r>
                        <a:rPr sz="1050" dirty="0"/>
                        <a:t>Yes 是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797560" marR="788035" algn="ctr">
                        <a:lnSpc>
                          <a:spcPct val="100000"/>
                        </a:lnSpc>
                      </a:pPr>
                      <a:r>
                        <a:rPr sz="1050" dirty="0"/>
                        <a:t>Yes 是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/>
                    </a:p>
                    <a:p>
                      <a:pPr marL="725170" marR="716280" indent="1270" algn="ctr">
                        <a:lnSpc>
                          <a:spcPct val="100000"/>
                        </a:lnSpc>
                      </a:pPr>
                      <a:r>
                        <a:rPr sz="1050" dirty="0"/>
                        <a:t>N/A  不适用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646">
                <a:tc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050" dirty="0"/>
                        <a:t>Upon Grantor’s</a:t>
                      </a:r>
                      <a:endParaRPr sz="1050"/>
                    </a:p>
                    <a:p>
                      <a:pPr marR="654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050" dirty="0"/>
                        <a:t>Passing</a:t>
                      </a:r>
                      <a:endParaRPr sz="1050"/>
                    </a:p>
                    <a:p>
                      <a:pPr marR="603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委托人过世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 marL="143510" marR="130175" indent="-3175" algn="ctr">
                        <a:lnSpc>
                          <a:spcPct val="101000"/>
                        </a:lnSpc>
                        <a:spcBef>
                          <a:spcPts val="100"/>
                        </a:spcBef>
                      </a:pPr>
                      <a:r>
                        <a:rPr sz="1050" dirty="0"/>
                        <a:t>May convert to domestic  trust if US beneficiaries or a NFNGT if foreign  beneficiaries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50" dirty="0"/>
                        <a:t>如有美国受益人可转成本土信托</a:t>
                      </a:r>
                    </a:p>
                    <a:p>
                      <a:pPr marL="106680" marR="91440" algn="ctr">
                        <a:lnSpc>
                          <a:spcPct val="101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或如是非美国受益人转成内华达 州境外非委托人信托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85420" marR="165735" indent="-444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50" dirty="0"/>
                        <a:t>May convert to domestic  trust if US beneficiaries or  NFNGT</a:t>
                      </a:r>
                    </a:p>
                    <a:p>
                      <a:pPr marL="118110" marR="984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如有美国受益人可转成本土信 托或转成内华达州境外非委托 人信托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84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 dirty="0"/>
                    </a:p>
                    <a:p>
                      <a:pPr marL="643890" marR="335280" indent="-304800" algn="ctr">
                        <a:lnSpc>
                          <a:spcPct val="100000"/>
                        </a:lnSpc>
                      </a:pPr>
                      <a:r>
                        <a:rPr sz="1050" dirty="0"/>
                        <a:t>To Be Determined  </a:t>
                      </a:r>
                      <a:endParaRPr lang="en-US" sz="1050" dirty="0"/>
                    </a:p>
                    <a:p>
                      <a:pPr marL="643890" marR="335280" indent="-304800" algn="ctr">
                        <a:lnSpc>
                          <a:spcPct val="100000"/>
                        </a:lnSpc>
                      </a:pPr>
                      <a:r>
                        <a:rPr sz="1050" dirty="0" err="1"/>
                        <a:t>有待确定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63500" marR="132715" algn="ctr">
                        <a:lnSpc>
                          <a:spcPct val="101000"/>
                        </a:lnSpc>
                        <a:spcBef>
                          <a:spcPts val="1115"/>
                        </a:spcBef>
                      </a:pPr>
                      <a:r>
                        <a:rPr sz="1050" dirty="0"/>
                        <a:t>May convert to a domestic trust or NFNGT</a:t>
                      </a:r>
                    </a:p>
                    <a:p>
                      <a:pPr marR="635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可转成本土信托或内华达州境</a:t>
                      </a:r>
                    </a:p>
                    <a:p>
                      <a:pPr marR="641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外非委托人信托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946">
                <a:tc>
                  <a:txBody>
                    <a:bodyPr/>
                    <a:lstStyle/>
                    <a:p>
                      <a:pPr marL="32893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50" dirty="0"/>
                        <a:t>State  Income Tax</a:t>
                      </a:r>
                      <a:endParaRPr sz="1050"/>
                    </a:p>
                    <a:p>
                      <a:pPr marR="60325" algn="ctr">
                        <a:lnSpc>
                          <a:spcPts val="1120"/>
                        </a:lnSpc>
                        <a:spcBef>
                          <a:spcPts val="710"/>
                        </a:spcBef>
                      </a:pPr>
                      <a:r>
                        <a:rPr sz="1050" dirty="0"/>
                        <a:t>州税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98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  <a:endParaRPr sz="105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  <a:endParaRPr sz="105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50" dirty="0"/>
                        <a:t>None</a:t>
                      </a: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没有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080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 dirty="0"/>
                    </a:p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sz="1050" dirty="0"/>
                        <a:t>Application</a:t>
                      </a:r>
                    </a:p>
                    <a:p>
                      <a:pPr marR="61594" algn="ctr">
                        <a:lnSpc>
                          <a:spcPct val="100000"/>
                        </a:lnSpc>
                      </a:pPr>
                      <a:r>
                        <a:rPr sz="1050" dirty="0"/>
                        <a:t>申请要求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050" dirty="0"/>
                        <a:t>Grantor is Interested in</a:t>
                      </a:r>
                    </a:p>
                    <a:p>
                      <a:pPr marL="7270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U.S. Tax-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050" dirty="0"/>
                        <a:t>Free Legal Protections</a:t>
                      </a:r>
                    </a:p>
                    <a:p>
                      <a:pPr marL="155575" marR="148590" algn="ctr">
                        <a:lnSpc>
                          <a:spcPct val="100000"/>
                        </a:lnSpc>
                      </a:pPr>
                      <a:r>
                        <a:rPr sz="1050" dirty="0"/>
                        <a:t>委托人对美国免税及法律保护 有兴趣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35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 dirty="0"/>
                    </a:p>
                    <a:p>
                      <a:pPr marL="151130" marR="169545" indent="28575" algn="ctr">
                        <a:lnSpc>
                          <a:spcPct val="100000"/>
                        </a:lnSpc>
                      </a:pPr>
                      <a:r>
                        <a:rPr sz="1050" dirty="0"/>
                        <a:t>Client seeks a Stable  Political and Regulatory  trust jurisdiction</a:t>
                      </a:r>
                    </a:p>
                    <a:p>
                      <a:pPr marL="127000" marR="142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dirty="0"/>
                        <a:t>客户追求一个政治稳定和合规 的信托管辖权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217804" marR="203835" indent="-1905" algn="ctr">
                        <a:lnSpc>
                          <a:spcPct val="101000"/>
                        </a:lnSpc>
                        <a:spcBef>
                          <a:spcPts val="484"/>
                        </a:spcBef>
                      </a:pPr>
                      <a:r>
                        <a:rPr sz="1050" dirty="0"/>
                        <a:t>Client or an  Immediate Beneficiary  is Planning to Move to the United States  </a:t>
                      </a:r>
                      <a:endParaRPr lang="en-US" sz="1050" dirty="0"/>
                    </a:p>
                    <a:p>
                      <a:pPr marL="217804" marR="203835" indent="-1905" algn="ctr">
                        <a:lnSpc>
                          <a:spcPct val="101000"/>
                        </a:lnSpc>
                        <a:spcBef>
                          <a:spcPts val="484"/>
                        </a:spcBef>
                      </a:pPr>
                      <a:r>
                        <a:rPr sz="1050" dirty="0" err="1"/>
                        <a:t>客户或其后代受益人计</a:t>
                      </a:r>
                      <a:r>
                        <a:rPr sz="1050" dirty="0"/>
                        <a:t> 划搬到美国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L="203835" marR="208279" indent="-128270" algn="ctr">
                        <a:lnSpc>
                          <a:spcPct val="101000"/>
                        </a:lnSpc>
                        <a:spcBef>
                          <a:spcPts val="1120"/>
                        </a:spcBef>
                      </a:pPr>
                      <a:r>
                        <a:rPr sz="1050" dirty="0"/>
                        <a:t>Client is purchasing life insurance in the U.S</a:t>
                      </a:r>
                    </a:p>
                    <a:p>
                      <a:pPr marL="127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50" dirty="0"/>
                        <a:t>客户在美国购买人寿保险</a:t>
                      </a:r>
                      <a:endParaRPr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22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75BD-EA44-4014-9DBB-C12DCDB4E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2" y="781049"/>
            <a:ext cx="11029616" cy="944431"/>
          </a:xfrm>
        </p:spPr>
        <p:txBody>
          <a:bodyPr>
            <a:normAutofit/>
          </a:bodyPr>
          <a:lstStyle/>
          <a:p>
            <a:r>
              <a:rPr lang="en-HK" sz="4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54654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 PowerPoint Template 21.09.20" id="{D88117A7-64BB-4D9A-AF89-05B1A005C5A5}" vid="{9A5AE26F-4F13-4725-8E58-B799160A26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 PowerPoint Template 21.09.20</Template>
  <TotalTime>14</TotalTime>
  <Words>663</Words>
  <Application>Microsoft Macintosh PowerPoint</Application>
  <PresentationFormat>Widescreen</PresentationFormat>
  <Paragraphs>172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CHUN YIN JASON LAM</cp:lastModifiedBy>
  <cp:revision>6</cp:revision>
  <dcterms:created xsi:type="dcterms:W3CDTF">2020-09-21T10:16:56Z</dcterms:created>
  <dcterms:modified xsi:type="dcterms:W3CDTF">2025-04-16T15:37:29Z</dcterms:modified>
</cp:coreProperties>
</file>