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55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0DD46-8534-4D9C-87F2-1BBC2C334044}" type="datetimeFigureOut">
              <a:rPr lang="en-HK" smtClean="0"/>
              <a:t>3/12/2025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0853D-031E-4F71-871C-15C54728FF6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9375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1FECD-2873-4EB0-9867-254ECBFC26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6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CD00-6E18-4308-A090-7604F445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80437-E220-4EBC-9779-220481EC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3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73C50-CC75-4023-84A7-E8A8D336C443}"/>
              </a:ext>
            </a:extLst>
          </p:cNvPr>
          <p:cNvSpPr/>
          <p:nvPr userDrawn="1"/>
        </p:nvSpPr>
        <p:spPr>
          <a:xfrm>
            <a:off x="1" y="6209771"/>
            <a:ext cx="12192000" cy="648229"/>
          </a:xfrm>
          <a:prstGeom prst="rect">
            <a:avLst/>
          </a:prstGeom>
          <a:solidFill>
            <a:srgbClr val="74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3D4145-6AE0-4B0C-A9E4-41B637ECAFB0}"/>
              </a:ext>
            </a:extLst>
          </p:cNvPr>
          <p:cNvSpPr/>
          <p:nvPr userDrawn="1"/>
        </p:nvSpPr>
        <p:spPr>
          <a:xfrm>
            <a:off x="9363075" y="6206860"/>
            <a:ext cx="2828925" cy="6482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3D3B2C43-A39F-4123-A1C4-6061B9910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493" y="6244167"/>
            <a:ext cx="2224087" cy="5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CD00-6E18-4308-A090-7604F445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80437-E220-4EBC-9779-220481EC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6C6358-9B6D-4D9F-9232-F67DD773EA04}"/>
              </a:ext>
            </a:extLst>
          </p:cNvPr>
          <p:cNvCxnSpPr/>
          <p:nvPr userDrawn="1"/>
        </p:nvCxnSpPr>
        <p:spPr>
          <a:xfrm>
            <a:off x="671512" y="6305550"/>
            <a:ext cx="10848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E05578BF-8044-4837-81BC-8328824EA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6340475"/>
            <a:ext cx="1714500" cy="4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DDF5A27D-1F3B-4358-AB70-E52BA5CA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64297"/>
            <a:ext cx="12192000" cy="5746992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499FB4-12BE-47B2-B94D-5BA1AFFB0E61}"/>
              </a:ext>
            </a:extLst>
          </p:cNvPr>
          <p:cNvCxnSpPr>
            <a:cxnSpLocks/>
          </p:cNvCxnSpPr>
          <p:nvPr userDrawn="1"/>
        </p:nvCxnSpPr>
        <p:spPr>
          <a:xfrm>
            <a:off x="715675" y="5115464"/>
            <a:ext cx="0" cy="96615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C883554-C6A4-4B6F-938D-4F60B0159D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4536" y="2059593"/>
            <a:ext cx="4942929" cy="13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4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05951" y="5727537"/>
            <a:ext cx="2844799" cy="365125"/>
          </a:xfrm>
        </p:spPr>
        <p:txBody>
          <a:bodyPr/>
          <a:lstStyle/>
          <a:p>
            <a:fld id="{AF44E38F-94BD-4639-B9A6-F49775897E06}" type="datetimeFigureOut">
              <a:rPr lang="en-HK" smtClean="0"/>
              <a:t>3/12/2025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723211"/>
            <a:ext cx="6917210" cy="365125"/>
          </a:xfrm>
        </p:spPr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300" y="5727537"/>
            <a:ext cx="1052510" cy="365125"/>
          </a:xfrm>
        </p:spPr>
        <p:txBody>
          <a:bodyPr/>
          <a:lstStyle/>
          <a:p>
            <a:fld id="{C233BDCC-B6A5-4B7D-9EEC-A3BED94EB556}" type="slidenum">
              <a:rPr lang="en-HK" smtClean="0"/>
              <a:t>‹#›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169F-68CC-4AE6-A7F4-2F8D9F34A4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01" y="6226904"/>
            <a:ext cx="1533358" cy="4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7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CC00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600" b="0" i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4F53C8-6D1F-46B5-BE38-3792D0576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892" y="3092466"/>
            <a:ext cx="4279346" cy="1204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09527A-9227-4055-B982-81B3CF6B4CEB}"/>
              </a:ext>
            </a:extLst>
          </p:cNvPr>
          <p:cNvSpPr txBox="1"/>
          <p:nvPr userDrawn="1"/>
        </p:nvSpPr>
        <p:spPr>
          <a:xfrm>
            <a:off x="581192" y="4763767"/>
            <a:ext cx="610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www.henderson-fiduciary.com</a:t>
            </a:r>
            <a:endParaRPr lang="en-HK" sz="2800" dirty="0">
              <a:solidFill>
                <a:srgbClr val="CC00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063A8-72DA-4E9D-ACFB-E623C9D007A5}"/>
              </a:ext>
            </a:extLst>
          </p:cNvPr>
          <p:cNvSpPr txBox="1"/>
          <p:nvPr userDrawn="1"/>
        </p:nvSpPr>
        <p:spPr>
          <a:xfrm>
            <a:off x="630786" y="2244060"/>
            <a:ext cx="577198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C0001"/>
                </a:solidFill>
                <a:latin typeface="Garamond" panose="02020404030301010803" pitchFamily="18" charset="0"/>
              </a:rPr>
              <a:t>For further information as to how we can be of help to your business, please contact us at:</a:t>
            </a:r>
          </a:p>
          <a:p>
            <a:endParaRPr lang="en-US" sz="2000" b="1" i="1" dirty="0">
              <a:solidFill>
                <a:srgbClr val="CC0001"/>
              </a:solidFill>
              <a:latin typeface="Garamond" panose="02020404030301010803" pitchFamily="18" charset="0"/>
            </a:endParaRP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Telephone: (852) 9628 6004</a:t>
            </a:r>
            <a:b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information@henderson-fiduciary.com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Address: 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P25, 13/F, Kaiser Estate 3rd Phase,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No. 11 Hok Yuen Street, Hung Hom, Kowloon,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Hong Kong SAR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79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CE33A-976A-4CA0-8101-08970269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30D42-5B73-4F5D-B8AB-0B727C882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E8453-B9B2-4A75-A98A-1370677D1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6312-4451-459C-882C-B8464CA75A52}" type="datetimeFigureOut">
              <a:rPr lang="en-HK" smtClean="0"/>
              <a:t>3/12/2025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B9420-6E46-43A0-9102-4E5CBA22A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AFE31-4462-40D6-B7F8-3B911A622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4315A-BC9C-4179-B127-333202BBB10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2665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nderson-fiduciary.com/contac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ECD56-BD3D-4209-8E53-C0E9D7C71E0E}"/>
              </a:ext>
            </a:extLst>
          </p:cNvPr>
          <p:cNvSpPr/>
          <p:nvPr/>
        </p:nvSpPr>
        <p:spPr>
          <a:xfrm>
            <a:off x="1014032" y="5249303"/>
            <a:ext cx="10163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Fund Administration &amp; Compliance Services</a:t>
            </a:r>
          </a:p>
        </p:txBody>
      </p:sp>
    </p:spTree>
    <p:extLst>
      <p:ext uri="{BB962C8B-B14F-4D97-AF65-F5344CB8AC3E}">
        <p14:creationId xmlns:p14="http://schemas.microsoft.com/office/powerpoint/2010/main" val="344451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03A161E-3137-4DD3-8DDD-0D162A19A4E2}"/>
              </a:ext>
            </a:extLst>
          </p:cNvPr>
          <p:cNvSpPr txBox="1"/>
          <p:nvPr/>
        </p:nvSpPr>
        <p:spPr>
          <a:xfrm>
            <a:off x="453971" y="1355986"/>
            <a:ext cx="8218170" cy="467563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spcBef>
                <a:spcPts val="720"/>
              </a:spcBef>
            </a:pPr>
            <a:r>
              <a:rPr sz="1600" dirty="0">
                <a:latin typeface="Arial"/>
                <a:cs typeface="Arial"/>
              </a:rPr>
              <a:t>AMLCO should be a natural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person:</a:t>
            </a:r>
          </a:p>
          <a:p>
            <a:pPr marL="241300" indent="-229235">
              <a:spcBef>
                <a:spcPts val="625"/>
              </a:spcBef>
              <a:buAutoNum type="arabicPeriod"/>
              <a:tabLst>
                <a:tab pos="241935" algn="l"/>
              </a:tabLst>
            </a:pPr>
            <a:r>
              <a:rPr sz="1600" dirty="0">
                <a:latin typeface="Arial"/>
                <a:cs typeface="Arial"/>
              </a:rPr>
              <a:t>Position as a supervisory compliance function in management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authority</a:t>
            </a:r>
          </a:p>
          <a:p>
            <a:pPr marL="241300" marR="8890" indent="-229235">
              <a:spcBef>
                <a:spcPts val="15"/>
              </a:spcBef>
              <a:buAutoNum type="arabicPeriod"/>
              <a:tabLst>
                <a:tab pos="241935" algn="l"/>
              </a:tabLst>
            </a:pPr>
            <a:r>
              <a:rPr sz="1600" dirty="0">
                <a:latin typeface="Arial"/>
                <a:cs typeface="Arial"/>
              </a:rPr>
              <a:t>Whether it has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power and ability </a:t>
            </a:r>
            <a:r>
              <a:rPr sz="1600" spc="-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monitor (1)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effectiveness of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lang="en-US" sz="160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nti-</a:t>
            </a:r>
            <a:r>
              <a:rPr lang="en-US" sz="1600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oney </a:t>
            </a:r>
            <a:r>
              <a:rPr lang="en-US" sz="1600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aundering/</a:t>
            </a:r>
            <a:r>
              <a:rPr lang="en-US" sz="160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ounter-</a:t>
            </a:r>
            <a:r>
              <a:rPr lang="en-US" sz="160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errorism </a:t>
            </a:r>
            <a:r>
              <a:rPr lang="en-US" sz="160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inancing </a:t>
            </a:r>
            <a:r>
              <a:rPr sz="1600" spc="-5" dirty="0">
                <a:latin typeface="Arial"/>
                <a:cs typeface="Arial"/>
              </a:rPr>
              <a:t>system </a:t>
            </a:r>
            <a:r>
              <a:rPr sz="1600" dirty="0">
                <a:latin typeface="Arial"/>
                <a:cs typeface="Arial"/>
              </a:rPr>
              <a:t>of  financial service providers (2) compliance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applicable legislation and guidance (3) policies and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procedures</a:t>
            </a:r>
          </a:p>
          <a:p>
            <a:pPr marL="241300" indent="-229235">
              <a:spcBef>
                <a:spcPts val="635"/>
              </a:spcBef>
              <a:buAutoNum type="arabicPeriod"/>
              <a:tabLst>
                <a:tab pos="241935" algn="l"/>
              </a:tabLst>
            </a:pPr>
            <a:r>
              <a:rPr sz="1600" dirty="0">
                <a:latin typeface="Arial"/>
                <a:cs typeface="Arial"/>
              </a:rPr>
              <a:t>Ensure regular audits of </a:t>
            </a:r>
            <a:r>
              <a:rPr lang="en-US" sz="160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nti-</a:t>
            </a:r>
            <a:r>
              <a:rPr lang="en-US" sz="1600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oney </a:t>
            </a:r>
            <a:r>
              <a:rPr lang="en-US" sz="1600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aundering/</a:t>
            </a:r>
            <a:r>
              <a:rPr lang="en-US" sz="160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ounter-</a:t>
            </a:r>
            <a:r>
              <a:rPr lang="en-US" sz="160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errorism </a:t>
            </a:r>
            <a:r>
              <a:rPr lang="en-US" sz="160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inancing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programs</a:t>
            </a:r>
          </a:p>
          <a:p>
            <a:pPr marL="241300" marR="238125" indent="-228600">
              <a:spcBef>
                <a:spcPts val="155"/>
              </a:spcBef>
              <a:buAutoNum type="arabicPeriod"/>
              <a:tabLst>
                <a:tab pos="241935" algn="l"/>
              </a:tabLst>
            </a:pPr>
            <a:r>
              <a:rPr sz="1600" dirty="0">
                <a:latin typeface="Arial"/>
                <a:cs typeface="Arial"/>
              </a:rPr>
              <a:t>Maintain various logs as needed, including logs related </a:t>
            </a:r>
            <a:r>
              <a:rPr sz="1600" spc="-5" dirty="0">
                <a:latin typeface="Arial"/>
                <a:cs typeface="Arial"/>
              </a:rPr>
              <a:t>to the </a:t>
            </a:r>
            <a:r>
              <a:rPr sz="1600" dirty="0">
                <a:latin typeface="Arial"/>
                <a:cs typeface="Arial"/>
              </a:rPr>
              <a:t>rejected business, PEPs logs, and request logs from administrations, especially request logs related </a:t>
            </a:r>
            <a:r>
              <a:rPr sz="1600" spc="-5" dirty="0">
                <a:latin typeface="Arial"/>
                <a:cs typeface="Arial"/>
              </a:rPr>
              <a:t>to the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investigation</a:t>
            </a:r>
          </a:p>
          <a:p>
            <a:pPr marL="241300" indent="-229235">
              <a:spcBef>
                <a:spcPts val="450"/>
              </a:spcBef>
              <a:buAutoNum type="arabicPeriod"/>
              <a:tabLst>
                <a:tab pos="241935" algn="l"/>
              </a:tabLst>
            </a:pPr>
            <a:r>
              <a:rPr sz="1600" dirty="0">
                <a:latin typeface="Arial"/>
                <a:cs typeface="Arial"/>
              </a:rPr>
              <a:t>Issues that need </a:t>
            </a:r>
            <a:r>
              <a:rPr sz="1600" spc="-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be brought </a:t>
            </a:r>
            <a:r>
              <a:rPr sz="1600" spc="-5" dirty="0">
                <a:latin typeface="Arial"/>
                <a:cs typeface="Arial"/>
              </a:rPr>
              <a:t>to the attention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Anti-Money Laundering/Counter-Terrorism Financing </a:t>
            </a:r>
            <a:r>
              <a:rPr sz="1600" spc="5" dirty="0">
                <a:latin typeface="Arial"/>
                <a:cs typeface="Arial"/>
              </a:rPr>
              <a:t>Compliance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Committee</a:t>
            </a:r>
          </a:p>
          <a:p>
            <a:pPr marL="241300" indent="-229235">
              <a:spcBef>
                <a:spcPts val="635"/>
              </a:spcBef>
              <a:buAutoNum type="arabicPeriod"/>
              <a:tabLst>
                <a:tab pos="241935" algn="l"/>
              </a:tabLst>
            </a:pPr>
            <a:r>
              <a:rPr sz="1600" dirty="0">
                <a:latin typeface="Arial"/>
                <a:cs typeface="Arial"/>
              </a:rPr>
              <a:t>Report regularly </a:t>
            </a:r>
            <a:r>
              <a:rPr sz="1600" spc="-5" dirty="0">
                <a:latin typeface="Arial"/>
                <a:cs typeface="Arial"/>
              </a:rPr>
              <a:t>to the </a:t>
            </a:r>
            <a:r>
              <a:rPr sz="1600" dirty="0">
                <a:latin typeface="Arial"/>
                <a:cs typeface="Arial"/>
              </a:rPr>
              <a:t>Board of Directors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/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family </a:t>
            </a:r>
            <a:r>
              <a:rPr sz="1600" spc="-5" dirty="0">
                <a:latin typeface="Arial"/>
                <a:cs typeface="Arial"/>
              </a:rPr>
              <a:t>doctor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/</a:t>
            </a:r>
            <a:r>
              <a:rPr lang="en-US" sz="1600" spc="-5" dirty="0">
                <a:latin typeface="Arial"/>
                <a:cs typeface="Arial"/>
              </a:rPr>
              <a:t> T</a:t>
            </a:r>
            <a:r>
              <a:rPr sz="1600" spc="-5" dirty="0">
                <a:latin typeface="Arial"/>
                <a:cs typeface="Arial"/>
              </a:rPr>
              <a:t>rustee </a:t>
            </a:r>
            <a:r>
              <a:rPr sz="1600" dirty="0">
                <a:latin typeface="Arial"/>
                <a:cs typeface="Arial"/>
              </a:rPr>
              <a:t>(or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equivalent)</a:t>
            </a:r>
          </a:p>
          <a:p>
            <a:pPr marL="241300" indent="-229235">
              <a:spcBef>
                <a:spcPts val="625"/>
              </a:spcBef>
              <a:buAutoNum type="arabicPeriod"/>
              <a:tabLst>
                <a:tab pos="241935" algn="l"/>
              </a:tabLst>
            </a:pPr>
            <a:r>
              <a:rPr sz="1600" dirty="0">
                <a:latin typeface="Arial"/>
                <a:cs typeface="Arial"/>
              </a:rPr>
              <a:t>As a point of contact </a:t>
            </a:r>
            <a:r>
              <a:rPr sz="1600" spc="-5" dirty="0">
                <a:latin typeface="Arial"/>
                <a:cs typeface="Arial"/>
              </a:rPr>
              <a:t>with the </a:t>
            </a:r>
            <a:r>
              <a:rPr sz="1600" dirty="0">
                <a:latin typeface="Arial"/>
                <a:cs typeface="Arial"/>
              </a:rPr>
              <a:t>supervisor and other competent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authorities</a:t>
            </a:r>
          </a:p>
          <a:p>
            <a:pPr>
              <a:spcBef>
                <a:spcPts val="40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 indent="-635"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The Anti-Money Laundering </a:t>
            </a:r>
            <a:r>
              <a:rPr sz="1600" spc="5" dirty="0">
                <a:latin typeface="Arial"/>
                <a:cs typeface="Arial"/>
              </a:rPr>
              <a:t>Compliance </a:t>
            </a:r>
            <a:r>
              <a:rPr sz="1600" dirty="0">
                <a:latin typeface="Arial"/>
                <a:cs typeface="Arial"/>
              </a:rPr>
              <a:t>Officer can be designated as an Anti-Money Laundering Reporting Officer (“MLRO") or </a:t>
            </a:r>
            <a:r>
              <a:rPr lang="en-US" sz="160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 Deputy Anti-Money Laundering Reporting Officer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("DMLRO").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F5D979C-6F3E-4B66-8644-D2F42215DD38}"/>
              </a:ext>
            </a:extLst>
          </p:cNvPr>
          <p:cNvSpPr txBox="1">
            <a:spLocks/>
          </p:cNvSpPr>
          <p:nvPr/>
        </p:nvSpPr>
        <p:spPr>
          <a:xfrm>
            <a:off x="425396" y="569899"/>
            <a:ext cx="8936065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3200" b="1" cap="none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Anti-Money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Laundering Compliance</a:t>
            </a:r>
            <a:r>
              <a:rPr lang="en-US" sz="3200" b="1" cap="none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8D3C7-8D35-467B-B9F0-8FB73B8D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260D5-DFF6-4B41-ABAF-CD85C90BF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45F356E7-7353-4215-BE39-33CEDD44F145}"/>
              </a:ext>
            </a:extLst>
          </p:cNvPr>
          <p:cNvSpPr txBox="1"/>
          <p:nvPr/>
        </p:nvSpPr>
        <p:spPr>
          <a:xfrm>
            <a:off x="492148" y="1305564"/>
            <a:ext cx="8776335" cy="5093702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spcBef>
                <a:spcPts val="760"/>
              </a:spcBef>
            </a:pPr>
            <a:r>
              <a:rPr lang="en-US" sz="1600" spc="-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hould be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natural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person: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spcBef>
                <a:spcPts val="660"/>
              </a:spcBef>
              <a:buAutoNum type="arabicPeriod"/>
              <a:tabLst>
                <a:tab pos="241300" algn="l"/>
              </a:tabLst>
            </a:pPr>
            <a:r>
              <a:rPr sz="1600" spc="-10" dirty="0">
                <a:latin typeface="Arial"/>
                <a:cs typeface="Arial"/>
              </a:rPr>
              <a:t>Have </a:t>
            </a:r>
            <a:r>
              <a:rPr sz="1600" spc="-5" dirty="0">
                <a:latin typeface="Arial"/>
                <a:cs typeface="Arial"/>
              </a:rPr>
              <a:t>appropriate experience and skills, independence and authority, </a:t>
            </a:r>
            <a:r>
              <a:rPr sz="1600" dirty="0">
                <a:latin typeface="Arial"/>
                <a:cs typeface="Arial"/>
              </a:rPr>
              <a:t>sufficient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resources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spcBef>
                <a:spcPts val="660"/>
              </a:spcBef>
              <a:buAutoNum type="arabicPeriod"/>
              <a:tabLst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Report suspicious activities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Cayman's Financial Reporting Authority ("FRA")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spcBef>
                <a:spcPts val="660"/>
              </a:spcBef>
              <a:buAutoNum type="arabicPeriod"/>
              <a:tabLst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Ensure </a:t>
            </a:r>
            <a:r>
              <a:rPr sz="1600" dirty="0">
                <a:latin typeface="Arial"/>
                <a:cs typeface="Arial"/>
              </a:rPr>
              <a:t>that the </a:t>
            </a:r>
            <a:r>
              <a:rPr sz="1600" spc="-5" dirty="0">
                <a:latin typeface="Arial"/>
                <a:cs typeface="Arial"/>
              </a:rPr>
              <a:t>entity’s </a:t>
            </a:r>
            <a:r>
              <a:rPr sz="1600" dirty="0">
                <a:latin typeface="Arial"/>
                <a:cs typeface="Arial"/>
              </a:rPr>
              <a:t>staff </a:t>
            </a:r>
            <a:r>
              <a:rPr sz="1600" spc="-5" dirty="0">
                <a:latin typeface="Arial"/>
                <a:cs typeface="Arial"/>
              </a:rPr>
              <a:t>has appropriate reporting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procedures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spcBef>
                <a:spcPts val="660"/>
              </a:spcBef>
              <a:buAutoNum type="arabicPeriod"/>
              <a:tabLst>
                <a:tab pos="241300" algn="l"/>
              </a:tabLst>
            </a:pPr>
            <a:r>
              <a:rPr sz="1600" dirty="0">
                <a:latin typeface="Arial"/>
                <a:cs typeface="Arial"/>
              </a:rPr>
              <a:t>Investigate </a:t>
            </a:r>
            <a:r>
              <a:rPr sz="1600" spc="-5" dirty="0">
                <a:latin typeface="Arial"/>
                <a:cs typeface="Arial"/>
              </a:rPr>
              <a:t>and determine where SAR filing is required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ensure proper recording of </a:t>
            </a:r>
            <a:r>
              <a:rPr sz="1600" dirty="0">
                <a:latin typeface="Arial"/>
                <a:cs typeface="Arial"/>
              </a:rPr>
              <a:t>findings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conclusions</a:t>
            </a:r>
            <a:endParaRPr sz="1600" dirty="0">
              <a:latin typeface="Arial"/>
              <a:cs typeface="Arial"/>
            </a:endParaRPr>
          </a:p>
          <a:p>
            <a:pPr marL="241300" marR="180975" indent="-229235">
              <a:buAutoNum type="arabicPeriod"/>
              <a:tabLst>
                <a:tab pos="241300" algn="l"/>
              </a:tabLst>
            </a:pP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Anti-Money Laundering Reporting </a:t>
            </a:r>
            <a:r>
              <a:rPr sz="1600" dirty="0">
                <a:latin typeface="Arial"/>
                <a:cs typeface="Arial"/>
              </a:rPr>
              <a:t>Officer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continue </a:t>
            </a:r>
            <a:r>
              <a:rPr sz="1600" dirty="0">
                <a:latin typeface="Arial"/>
                <a:cs typeface="Arial"/>
              </a:rPr>
              <a:t>to contact the </a:t>
            </a:r>
            <a:r>
              <a:rPr sz="1600" spc="-5" dirty="0">
                <a:latin typeface="Arial"/>
                <a:cs typeface="Arial"/>
              </a:rPr>
              <a:t>Federal </a:t>
            </a:r>
            <a:r>
              <a:rPr sz="1600" spc="-10" dirty="0">
                <a:latin typeface="Arial"/>
                <a:cs typeface="Arial"/>
              </a:rPr>
              <a:t>Railways </a:t>
            </a:r>
            <a:r>
              <a:rPr sz="1600" spc="-5" dirty="0">
                <a:latin typeface="Arial"/>
                <a:cs typeface="Arial"/>
              </a:rPr>
              <a:t>or other </a:t>
            </a:r>
            <a:r>
              <a:rPr sz="1600" dirty="0">
                <a:latin typeface="Arial"/>
                <a:cs typeface="Arial"/>
              </a:rPr>
              <a:t>regulatory </a:t>
            </a:r>
            <a:r>
              <a:rPr sz="1600" spc="-5" dirty="0">
                <a:latin typeface="Arial"/>
                <a:cs typeface="Arial"/>
              </a:rPr>
              <a:t>or investigative agencies  where </a:t>
            </a:r>
            <a:r>
              <a:rPr sz="1600" dirty="0">
                <a:latin typeface="Arial"/>
                <a:cs typeface="Arial"/>
              </a:rPr>
              <a:t>they are submitted to the </a:t>
            </a:r>
            <a:r>
              <a:rPr sz="1600" spc="-5" dirty="0">
                <a:latin typeface="Arial"/>
                <a:cs typeface="Arial"/>
              </a:rPr>
              <a:t>Special Administrative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Region.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spcBef>
                <a:spcPts val="660"/>
              </a:spcBef>
              <a:buAutoNum type="arabicPeriod"/>
              <a:tabLst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Establish and maintain an ML/TF files </a:t>
            </a:r>
            <a:r>
              <a:rPr sz="1600" dirty="0">
                <a:latin typeface="Arial"/>
                <a:cs typeface="Arial"/>
              </a:rPr>
              <a:t>that </a:t>
            </a:r>
            <a:r>
              <a:rPr sz="1600" spc="-5" dirty="0">
                <a:latin typeface="Arial"/>
                <a:cs typeface="Arial"/>
              </a:rPr>
              <a:t>employees </a:t>
            </a:r>
            <a:r>
              <a:rPr sz="1600" dirty="0">
                <a:latin typeface="Arial"/>
                <a:cs typeface="Arial"/>
              </a:rPr>
              <a:t>recommend to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him/her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spcBef>
                <a:spcPts val="660"/>
              </a:spcBef>
              <a:buAutoNum type="arabicPeriod"/>
              <a:tabLst>
                <a:tab pos="241300" algn="l"/>
              </a:tabLst>
            </a:pPr>
            <a:r>
              <a:rPr sz="1600" spc="-10" dirty="0">
                <a:latin typeface="Arial"/>
                <a:cs typeface="Arial"/>
              </a:rPr>
              <a:t>Solve </a:t>
            </a:r>
            <a:r>
              <a:rPr sz="1600" spc="-5" dirty="0">
                <a:latin typeface="Arial"/>
                <a:cs typeface="Arial"/>
              </a:rPr>
              <a:t>all obligations under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Ordinance (individual and related </a:t>
            </a:r>
            <a:r>
              <a:rPr sz="1600" dirty="0">
                <a:latin typeface="Arial"/>
                <a:cs typeface="Arial"/>
              </a:rPr>
              <a:t>to the </a:t>
            </a:r>
            <a:r>
              <a:rPr sz="1600" spc="-5" dirty="0">
                <a:latin typeface="Arial"/>
                <a:cs typeface="Arial"/>
              </a:rPr>
              <a:t>relevant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persons).</a:t>
            </a:r>
            <a:endParaRPr sz="1600" dirty="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600" dirty="0">
              <a:latin typeface="Arial"/>
              <a:cs typeface="Arial"/>
            </a:endParaRPr>
          </a:p>
          <a:p>
            <a:pPr marL="12700"/>
            <a:r>
              <a:rPr sz="1600" b="1" spc="5" dirty="0">
                <a:latin typeface="Arial"/>
                <a:cs typeface="Arial"/>
              </a:rPr>
              <a:t>Report</a:t>
            </a:r>
            <a:r>
              <a:rPr lang="en-US" sz="1600" b="1" spc="5" dirty="0">
                <a:latin typeface="Arial"/>
                <a:cs typeface="Arial"/>
              </a:rPr>
              <a:t>:</a:t>
            </a:r>
            <a:endParaRPr sz="1600" b="1" dirty="0">
              <a:latin typeface="Arial"/>
              <a:cs typeface="Arial"/>
            </a:endParaRPr>
          </a:p>
          <a:p>
            <a:pPr marL="12700" marR="5080"/>
            <a:r>
              <a:rPr sz="1600" spc="10" dirty="0">
                <a:latin typeface="Arial"/>
                <a:cs typeface="Arial"/>
              </a:rPr>
              <a:t>The </a:t>
            </a:r>
            <a:r>
              <a:rPr sz="1600" spc="5" dirty="0">
                <a:latin typeface="Arial"/>
                <a:cs typeface="Arial"/>
              </a:rPr>
              <a:t>role </a:t>
            </a:r>
            <a:r>
              <a:rPr sz="1600" dirty="0">
                <a:latin typeface="Arial"/>
                <a:cs typeface="Arial"/>
              </a:rPr>
              <a:t>of MLRO is </a:t>
            </a:r>
            <a:r>
              <a:rPr sz="1600" spc="5" dirty="0">
                <a:latin typeface="Arial"/>
                <a:cs typeface="Arial"/>
              </a:rPr>
              <a:t>to receive and evaluate reports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5" dirty="0">
                <a:latin typeface="Arial"/>
                <a:cs typeface="Arial"/>
              </a:rPr>
              <a:t>suspicious activity and to decide whether to report such reports to the Financial  Report Bureau. </a:t>
            </a:r>
            <a:r>
              <a:rPr sz="1600" spc="10" dirty="0">
                <a:latin typeface="Arial"/>
                <a:cs typeface="Arial"/>
              </a:rPr>
              <a:t>The </a:t>
            </a:r>
            <a:r>
              <a:rPr sz="1600" spc="5" dirty="0">
                <a:latin typeface="Arial"/>
                <a:cs typeface="Arial"/>
              </a:rPr>
              <a:t>reporting officer </a:t>
            </a:r>
            <a:r>
              <a:rPr sz="1600" dirty="0">
                <a:latin typeface="Arial"/>
                <a:cs typeface="Arial"/>
              </a:rPr>
              <a:t>will </a:t>
            </a:r>
            <a:r>
              <a:rPr sz="1600" spc="5" dirty="0">
                <a:latin typeface="Arial"/>
                <a:cs typeface="Arial"/>
              </a:rPr>
              <a:t>also report to the Board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5" dirty="0">
                <a:latin typeface="Arial"/>
                <a:cs typeface="Arial"/>
              </a:rPr>
              <a:t>Directors directly and regularly </a:t>
            </a:r>
            <a:r>
              <a:rPr sz="1600" dirty="0">
                <a:latin typeface="Arial"/>
                <a:cs typeface="Arial"/>
              </a:rPr>
              <a:t>on </a:t>
            </a:r>
            <a:r>
              <a:rPr sz="1600" spc="5" dirty="0">
                <a:latin typeface="Arial"/>
                <a:cs typeface="Arial"/>
              </a:rPr>
              <a:t>the latest developments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lang="en-US" sz="1600" spc="5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nti-</a:t>
            </a:r>
            <a:r>
              <a:rPr lang="en-US" sz="1600" spc="5" dirty="0">
                <a:latin typeface="Arial"/>
                <a:cs typeface="Arial"/>
              </a:rPr>
              <a:t>M</a:t>
            </a:r>
            <a:r>
              <a:rPr sz="1600" spc="5" dirty="0">
                <a:latin typeface="Arial"/>
                <a:cs typeface="Arial"/>
              </a:rPr>
              <a:t>oney </a:t>
            </a:r>
            <a:r>
              <a:rPr lang="en-US" sz="1600" spc="5" dirty="0">
                <a:latin typeface="Arial"/>
                <a:cs typeface="Arial"/>
              </a:rPr>
              <a:t>L</a:t>
            </a:r>
            <a:r>
              <a:rPr sz="1600" spc="5" dirty="0">
                <a:latin typeface="Arial"/>
                <a:cs typeface="Arial"/>
              </a:rPr>
              <a:t>aundering.</a:t>
            </a:r>
            <a:endParaRPr sz="1600" dirty="0">
              <a:latin typeface="Arial"/>
              <a:cs typeface="Arial"/>
            </a:endParaRPr>
          </a:p>
          <a:p>
            <a:endParaRPr sz="1600" dirty="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C9A7E9A-946C-4FF4-90EA-41FDA995F027}"/>
              </a:ext>
            </a:extLst>
          </p:cNvPr>
          <p:cNvSpPr txBox="1">
            <a:spLocks/>
          </p:cNvSpPr>
          <p:nvPr/>
        </p:nvSpPr>
        <p:spPr>
          <a:xfrm>
            <a:off x="423019" y="565143"/>
            <a:ext cx="8529827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3200" b="1" cap="none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Anti-Money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Laundering Reporting</a:t>
            </a:r>
            <a:r>
              <a:rPr lang="en-US" sz="3200" b="1" cap="none" spc="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B534A-25D4-4F36-8AE9-A8E1BC11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02F37-B3D3-4608-BC09-2FE9B52B2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1CAF1-C352-406B-B788-4677AFE4D267}"/>
              </a:ext>
            </a:extLst>
          </p:cNvPr>
          <p:cNvSpPr txBox="1"/>
          <p:nvPr/>
        </p:nvSpPr>
        <p:spPr>
          <a:xfrm>
            <a:off x="5191125" y="587261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spcBef>
                <a:spcPts val="5"/>
              </a:spcBef>
            </a:pPr>
            <a:r>
              <a:rPr lang="en-HK" sz="1200" dirty="0">
                <a:latin typeface="Arial"/>
                <a:cs typeface="Arial"/>
              </a:rPr>
              <a:t>* </a:t>
            </a:r>
            <a:r>
              <a:rPr lang="en-HK" sz="1200" i="1" spc="5" dirty="0">
                <a:latin typeface="Arial"/>
                <a:cs typeface="Arial"/>
              </a:rPr>
              <a:t>DMLRO</a:t>
            </a:r>
            <a:r>
              <a:rPr lang="en-HK" sz="1200" spc="5" dirty="0">
                <a:latin typeface="Arial"/>
                <a:cs typeface="Arial"/>
              </a:rPr>
              <a:t>: </a:t>
            </a:r>
            <a:r>
              <a:rPr lang="en-HK" sz="1200" spc="10" dirty="0">
                <a:latin typeface="Arial"/>
                <a:cs typeface="Arial"/>
              </a:rPr>
              <a:t>The </a:t>
            </a:r>
            <a:r>
              <a:rPr lang="en-HK" sz="1200" spc="5" dirty="0">
                <a:latin typeface="Arial"/>
                <a:cs typeface="Arial"/>
              </a:rPr>
              <a:t>same</a:t>
            </a:r>
            <a:r>
              <a:rPr lang="en-HK" sz="1200" spc="-85" dirty="0">
                <a:latin typeface="Arial"/>
                <a:cs typeface="Arial"/>
              </a:rPr>
              <a:t> </a:t>
            </a:r>
            <a:r>
              <a:rPr lang="en-HK" sz="1200" spc="5" dirty="0">
                <a:latin typeface="Arial"/>
                <a:cs typeface="Arial"/>
              </a:rPr>
              <a:t>responsibility</a:t>
            </a:r>
            <a:endParaRPr lang="en-HK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B6A0B006-B502-4480-85E8-580C693661AB}"/>
              </a:ext>
            </a:extLst>
          </p:cNvPr>
          <p:cNvSpPr txBox="1"/>
          <p:nvPr/>
        </p:nvSpPr>
        <p:spPr>
          <a:xfrm>
            <a:off x="466974" y="2085332"/>
            <a:ext cx="8628380" cy="2251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spcBef>
                <a:spcPts val="1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is recognized as an “investment entity” under the Foreign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Accounts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(FATCA)/Common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Reporting Standard  (CRS) and is therefore generally subject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the relevant standards</a:t>
            </a:r>
            <a:r>
              <a:rPr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150" indent="-299085">
              <a:spcBef>
                <a:spcPts val="720"/>
              </a:spcBef>
              <a:buChar char="•"/>
              <a:tabLst>
                <a:tab pos="311150" algn="l"/>
                <a:tab pos="31178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needs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establish relevant information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sz="1600" spc="-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(LP).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420" indent="-300355">
              <a:spcBef>
                <a:spcPts val="720"/>
              </a:spcBef>
              <a:buChar char="•"/>
              <a:tabLst>
                <a:tab pos="312420" algn="l"/>
                <a:tab pos="313055" algn="l"/>
              </a:tabLst>
            </a:pP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Cayman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Tax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(TIA)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AEOI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420" indent="-300355">
              <a:spcBef>
                <a:spcPts val="720"/>
              </a:spcBef>
              <a:buChar char="•"/>
              <a:tabLst>
                <a:tab pos="312420" algn="l"/>
                <a:tab pos="313055" algn="l"/>
              </a:tabLst>
            </a:pP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Violation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the Foreign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Accounts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(FATCA)/Common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Reporting Standard (CRS)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result in criminal</a:t>
            </a:r>
            <a:r>
              <a:rPr sz="1600" spc="-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sanctions.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69C10181-80CB-4263-8ED2-179A19F2CCD2}"/>
              </a:ext>
            </a:extLst>
          </p:cNvPr>
          <p:cNvSpPr txBox="1">
            <a:spLocks/>
          </p:cNvSpPr>
          <p:nvPr/>
        </p:nvSpPr>
        <p:spPr>
          <a:xfrm>
            <a:off x="409824" y="538765"/>
            <a:ext cx="10715551" cy="1083630"/>
          </a:xfrm>
          <a:prstGeom prst="rect">
            <a:avLst/>
          </a:prstGeom>
        </p:spPr>
        <p:txBody>
          <a:bodyPr vert="horz" wrap="square" lIns="0" tIns="4699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marR="5080">
              <a:spcBef>
                <a:spcPts val="370"/>
              </a:spcBef>
            </a:pP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Reporting Standard (CRS)</a:t>
            </a:r>
          </a:p>
          <a:p>
            <a:pPr marL="12700" marR="5080">
              <a:spcBef>
                <a:spcPts val="370"/>
              </a:spcBef>
            </a:pP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The Foreign </a:t>
            </a:r>
            <a:r>
              <a:rPr lang="en-US" sz="3200" b="1" cap="none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 </a:t>
            </a:r>
            <a:r>
              <a:rPr lang="en-US" sz="3200" b="1" cap="none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lang="en-US" sz="3200" b="1" cap="none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US" sz="3200" b="1" cap="none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(FATCA)- 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390F5-092C-4BA8-BFFD-E1479A03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40E4-61F5-4F16-8643-E23E47F91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B95DDC7-2125-4BC4-AEEC-5C598DDFBD59}"/>
              </a:ext>
            </a:extLst>
          </p:cNvPr>
          <p:cNvSpPr txBox="1"/>
          <p:nvPr/>
        </p:nvSpPr>
        <p:spPr>
          <a:xfrm>
            <a:off x="551395" y="1650638"/>
            <a:ext cx="7717155" cy="4024178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3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Before </a:t>
            </a:r>
            <a:r>
              <a:rPr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lang="en-US"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Fund</a:t>
            </a:r>
            <a:r>
              <a:rPr sz="13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13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losed:</a:t>
            </a:r>
            <a:endParaRPr sz="1300" b="1" dirty="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720"/>
              </a:spcBef>
              <a:buChar char="•"/>
              <a:tabLst>
                <a:tab pos="243840" algn="l"/>
                <a:tab pos="244475" algn="l"/>
              </a:tabLst>
            </a:pPr>
            <a:r>
              <a:rPr sz="1300" spc="-5" dirty="0">
                <a:latin typeface="Arial"/>
                <a:cs typeface="Arial"/>
              </a:rPr>
              <a:t>Collect self-certification </a:t>
            </a:r>
            <a:r>
              <a:rPr sz="1300" dirty="0">
                <a:latin typeface="Arial"/>
                <a:cs typeface="Arial"/>
              </a:rPr>
              <a:t>forms </a:t>
            </a:r>
            <a:r>
              <a:rPr sz="1300" spc="-5" dirty="0">
                <a:latin typeface="Arial"/>
                <a:cs typeface="Arial"/>
              </a:rPr>
              <a:t>and </a:t>
            </a:r>
            <a:r>
              <a:rPr sz="1300" spc="5" dirty="0">
                <a:latin typeface="Arial"/>
                <a:cs typeface="Arial"/>
              </a:rPr>
              <a:t>W8/W9 </a:t>
            </a:r>
            <a:r>
              <a:rPr sz="1300" dirty="0">
                <a:latin typeface="Arial"/>
                <a:cs typeface="Arial"/>
              </a:rPr>
              <a:t>forms from </a:t>
            </a:r>
            <a:r>
              <a:rPr sz="1300" spc="-5" dirty="0">
                <a:latin typeface="Arial"/>
                <a:cs typeface="Arial"/>
              </a:rPr>
              <a:t>limited partners</a:t>
            </a:r>
            <a:r>
              <a:rPr sz="1300" spc="-2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(LP)</a:t>
            </a:r>
            <a:endParaRPr sz="1300" dirty="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720"/>
              </a:spcBef>
              <a:buChar char="•"/>
              <a:tabLst>
                <a:tab pos="243840" algn="l"/>
                <a:tab pos="244475" algn="l"/>
              </a:tabLst>
            </a:pPr>
            <a:r>
              <a:rPr sz="1300" spc="-5" dirty="0">
                <a:latin typeface="Arial"/>
                <a:cs typeface="Arial"/>
              </a:rPr>
              <a:t>Apply </a:t>
            </a:r>
            <a:r>
              <a:rPr sz="1300" dirty="0">
                <a:latin typeface="Arial"/>
                <a:cs typeface="Arial"/>
              </a:rPr>
              <a:t>to </a:t>
            </a:r>
            <a:r>
              <a:rPr sz="1300" spc="-5" dirty="0">
                <a:latin typeface="Arial"/>
                <a:cs typeface="Arial"/>
              </a:rPr>
              <a:t>the US Internal Revenue Service (IRS) </a:t>
            </a:r>
            <a:r>
              <a:rPr sz="1300" dirty="0">
                <a:latin typeface="Arial"/>
                <a:cs typeface="Arial"/>
              </a:rPr>
              <a:t>to </a:t>
            </a:r>
            <a:r>
              <a:rPr sz="1300" spc="-5" dirty="0">
                <a:latin typeface="Arial"/>
                <a:cs typeface="Arial"/>
              </a:rPr>
              <a:t>assign a global intermediary </a:t>
            </a:r>
            <a:r>
              <a:rPr sz="1300" dirty="0">
                <a:latin typeface="Arial"/>
                <a:cs typeface="Arial"/>
              </a:rPr>
              <a:t>ID </a:t>
            </a:r>
            <a:r>
              <a:rPr sz="1300" spc="-5" dirty="0">
                <a:latin typeface="Arial"/>
                <a:cs typeface="Arial"/>
              </a:rPr>
              <a:t>number (GIIN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number)</a:t>
            </a:r>
            <a:endParaRPr sz="1300" dirty="0">
              <a:latin typeface="Arial"/>
              <a:cs typeface="Arial"/>
            </a:endParaRPr>
          </a:p>
          <a:p>
            <a:pPr marL="469900" lvl="1" indent="-231775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1300" dirty="0">
                <a:latin typeface="Arial"/>
                <a:cs typeface="Arial"/>
              </a:rPr>
              <a:t>This </a:t>
            </a:r>
            <a:r>
              <a:rPr sz="1300" spc="-5" dirty="0">
                <a:latin typeface="Arial"/>
                <a:cs typeface="Arial"/>
              </a:rPr>
              <a:t>number </a:t>
            </a:r>
            <a:r>
              <a:rPr sz="1300" spc="-10" dirty="0">
                <a:latin typeface="Arial"/>
                <a:cs typeface="Arial"/>
              </a:rPr>
              <a:t>will </a:t>
            </a:r>
            <a:r>
              <a:rPr sz="1300" spc="-5" dirty="0">
                <a:latin typeface="Arial"/>
                <a:cs typeface="Arial"/>
              </a:rPr>
              <a:t>be used </a:t>
            </a:r>
            <a:r>
              <a:rPr sz="1300" dirty="0">
                <a:latin typeface="Arial"/>
                <a:cs typeface="Arial"/>
              </a:rPr>
              <a:t>for </a:t>
            </a:r>
            <a:r>
              <a:rPr sz="1300" spc="-5" dirty="0">
                <a:latin typeface="Arial"/>
                <a:cs typeface="Arial"/>
              </a:rPr>
              <a:t>bank account opening and </a:t>
            </a:r>
            <a:r>
              <a:rPr sz="1300" spc="-10" dirty="0">
                <a:latin typeface="Arial"/>
                <a:cs typeface="Arial"/>
              </a:rPr>
              <a:t>will </a:t>
            </a:r>
            <a:r>
              <a:rPr sz="1300" spc="-5" dirty="0">
                <a:latin typeface="Arial"/>
                <a:cs typeface="Arial"/>
              </a:rPr>
              <a:t>be filled in the </a:t>
            </a:r>
            <a:r>
              <a:rPr sz="1300" spc="20" dirty="0">
                <a:latin typeface="Arial"/>
                <a:cs typeface="Arial"/>
              </a:rPr>
              <a:t>W8</a:t>
            </a:r>
            <a:r>
              <a:rPr sz="1300" spc="-20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</a:t>
            </a: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 </a:t>
            </a:r>
            <a:r>
              <a:rPr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lang="en-US"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Fund</a:t>
            </a:r>
            <a:r>
              <a:rPr sz="13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13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losed:</a:t>
            </a:r>
            <a:endParaRPr sz="1300" b="1" dirty="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720"/>
              </a:spcBef>
              <a:buChar char="•"/>
              <a:tabLst>
                <a:tab pos="243840" algn="l"/>
                <a:tab pos="244475" algn="l"/>
              </a:tabLst>
            </a:pPr>
            <a:r>
              <a:rPr sz="1300" spc="-5" dirty="0">
                <a:latin typeface="Arial"/>
                <a:cs typeface="Arial"/>
              </a:rPr>
              <a:t>Prepare and approve </a:t>
            </a:r>
            <a:r>
              <a:rPr lang="en-US" sz="1300" spc="-5" dirty="0">
                <a:latin typeface="Arial"/>
                <a:cs typeface="Arial"/>
              </a:rPr>
              <a:t>an</a:t>
            </a:r>
            <a:r>
              <a:rPr sz="1300" spc="-5" dirty="0">
                <a:latin typeface="Arial"/>
                <a:cs typeface="Arial"/>
              </a:rPr>
              <a:t> authorization letter </a:t>
            </a:r>
            <a:r>
              <a:rPr sz="1300" dirty="0">
                <a:latin typeface="Arial"/>
                <a:cs typeface="Arial"/>
              </a:rPr>
              <a:t>for </a:t>
            </a:r>
            <a:r>
              <a:rPr sz="1300" spc="-5" dirty="0">
                <a:latin typeface="Arial"/>
                <a:cs typeface="Arial"/>
              </a:rPr>
              <a:t>submission </a:t>
            </a:r>
            <a:r>
              <a:rPr sz="1300" dirty="0">
                <a:latin typeface="Arial"/>
                <a:cs typeface="Arial"/>
              </a:rPr>
              <a:t>to </a:t>
            </a:r>
            <a:r>
              <a:rPr sz="1300" spc="-5" dirty="0">
                <a:latin typeface="Arial"/>
                <a:cs typeface="Arial"/>
              </a:rPr>
              <a:t>the Cayman </a:t>
            </a:r>
            <a:r>
              <a:rPr sz="1300" spc="-45" dirty="0">
                <a:latin typeface="Arial"/>
                <a:cs typeface="Arial"/>
              </a:rPr>
              <a:t>Tax </a:t>
            </a:r>
            <a:r>
              <a:rPr sz="1300" spc="-5" dirty="0">
                <a:latin typeface="Arial"/>
                <a:cs typeface="Arial"/>
              </a:rPr>
              <a:t>Information Authority</a:t>
            </a:r>
            <a:r>
              <a:rPr sz="1300" spc="-1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(TIA)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Annual</a:t>
            </a:r>
            <a:r>
              <a:rPr sz="13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13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eport:</a:t>
            </a:r>
            <a:endParaRPr sz="1300" b="1" dirty="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720"/>
              </a:spcBef>
              <a:buChar char="•"/>
              <a:tabLst>
                <a:tab pos="243840" algn="l"/>
                <a:tab pos="244475" algn="l"/>
              </a:tabLst>
            </a:pPr>
            <a:r>
              <a:rPr sz="1300" dirty="0">
                <a:latin typeface="Arial"/>
                <a:cs typeface="Arial"/>
              </a:rPr>
              <a:t>The </a:t>
            </a:r>
            <a:r>
              <a:rPr sz="1300" spc="-5" dirty="0">
                <a:latin typeface="Arial"/>
                <a:cs typeface="Arial"/>
              </a:rPr>
              <a:t>annual filing </a:t>
            </a:r>
            <a:r>
              <a:rPr sz="1300" dirty="0">
                <a:latin typeface="Arial"/>
                <a:cs typeface="Arial"/>
              </a:rPr>
              <a:t>of </a:t>
            </a:r>
            <a:r>
              <a:rPr sz="1300" spc="-20" dirty="0">
                <a:latin typeface="Arial"/>
                <a:cs typeface="Arial"/>
              </a:rPr>
              <a:t>CRS/FATCA </a:t>
            </a:r>
            <a:r>
              <a:rPr sz="1300" dirty="0">
                <a:latin typeface="Arial"/>
                <a:cs typeface="Arial"/>
              </a:rPr>
              <a:t>must </a:t>
            </a:r>
            <a:r>
              <a:rPr sz="1300" spc="-5" dirty="0">
                <a:latin typeface="Arial"/>
                <a:cs typeface="Arial"/>
              </a:rPr>
              <a:t>be submitted by May 31 </a:t>
            </a:r>
            <a:r>
              <a:rPr sz="1300" dirty="0">
                <a:latin typeface="Arial"/>
                <a:cs typeface="Arial"/>
              </a:rPr>
              <a:t>of </a:t>
            </a:r>
            <a:r>
              <a:rPr sz="1300" spc="-5" dirty="0">
                <a:latin typeface="Arial"/>
                <a:cs typeface="Arial"/>
              </a:rPr>
              <a:t>the year following the </a:t>
            </a:r>
            <a:r>
              <a:rPr sz="1300" dirty="0">
                <a:latin typeface="Arial"/>
                <a:cs typeface="Arial"/>
              </a:rPr>
              <a:t>first </a:t>
            </a:r>
            <a:r>
              <a:rPr sz="1300" spc="-5" dirty="0">
                <a:latin typeface="Arial"/>
                <a:cs typeface="Arial"/>
              </a:rPr>
              <a:t>delivery </a:t>
            </a:r>
            <a:r>
              <a:rPr sz="1300" dirty="0">
                <a:latin typeface="Arial"/>
                <a:cs typeface="Arial"/>
              </a:rPr>
              <a:t>of </a:t>
            </a:r>
            <a:r>
              <a:rPr sz="1300" spc="-5" dirty="0">
                <a:latin typeface="Arial"/>
                <a:cs typeface="Arial"/>
              </a:rPr>
              <a:t>the</a:t>
            </a:r>
            <a:r>
              <a:rPr sz="1300" spc="-125" dirty="0">
                <a:latin typeface="Arial"/>
                <a:cs typeface="Arial"/>
              </a:rPr>
              <a:t> </a:t>
            </a:r>
            <a:r>
              <a:rPr lang="en-US" sz="1300" dirty="0">
                <a:latin typeface="Arial"/>
                <a:cs typeface="Arial"/>
              </a:rPr>
              <a:t>Fund</a:t>
            </a:r>
            <a:endParaRPr sz="1300" dirty="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720"/>
              </a:spcBef>
              <a:buChar char="•"/>
              <a:tabLst>
                <a:tab pos="243840" algn="l"/>
                <a:tab pos="244475" algn="l"/>
              </a:tabLst>
            </a:pPr>
            <a:r>
              <a:rPr sz="1300" spc="-5" dirty="0">
                <a:latin typeface="Arial"/>
                <a:cs typeface="Arial"/>
              </a:rPr>
              <a:t>Report LP's identity or company information based on LP's </a:t>
            </a:r>
            <a:r>
              <a:rPr sz="1300" spc="-20" dirty="0">
                <a:latin typeface="Arial"/>
                <a:cs typeface="Arial"/>
              </a:rPr>
              <a:t>CRS/FATCA</a:t>
            </a:r>
            <a:r>
              <a:rPr sz="1300" spc="-2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status</a:t>
            </a:r>
          </a:p>
          <a:p>
            <a:pPr marL="469900" lvl="1" indent="-231775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1300" spc="-5" dirty="0">
                <a:latin typeface="Arial"/>
                <a:cs typeface="Arial"/>
              </a:rPr>
              <a:t>Report the </a:t>
            </a:r>
            <a:r>
              <a:rPr sz="1300" dirty="0">
                <a:latin typeface="Arial"/>
                <a:cs typeface="Arial"/>
              </a:rPr>
              <a:t>net asset </a:t>
            </a:r>
            <a:r>
              <a:rPr sz="1300" spc="-5" dirty="0">
                <a:latin typeface="Arial"/>
                <a:cs typeface="Arial"/>
              </a:rPr>
              <a:t>value </a:t>
            </a:r>
            <a:r>
              <a:rPr sz="1300" spc="-20" dirty="0">
                <a:latin typeface="Arial"/>
                <a:cs typeface="Arial"/>
              </a:rPr>
              <a:t>(NAV) </a:t>
            </a:r>
            <a:r>
              <a:rPr sz="1300" dirty="0">
                <a:latin typeface="Arial"/>
                <a:cs typeface="Arial"/>
              </a:rPr>
              <a:t>of </a:t>
            </a:r>
            <a:r>
              <a:rPr sz="1300" spc="-5" dirty="0">
                <a:latin typeface="Arial"/>
                <a:cs typeface="Arial"/>
              </a:rPr>
              <a:t>LP in the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lang="en-US" sz="1300" dirty="0">
                <a:latin typeface="Arial"/>
                <a:cs typeface="Arial"/>
              </a:rPr>
              <a:t>Fund</a:t>
            </a:r>
            <a:endParaRPr sz="1300" dirty="0">
              <a:latin typeface="Arial"/>
              <a:cs typeface="Arial"/>
            </a:endParaRPr>
          </a:p>
          <a:p>
            <a:pPr marL="469900" lvl="1" indent="-231775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1300" spc="-5" dirty="0">
                <a:latin typeface="Arial"/>
                <a:cs typeface="Arial"/>
              </a:rPr>
              <a:t>Report the amount </a:t>
            </a:r>
            <a:r>
              <a:rPr sz="1300" dirty="0">
                <a:latin typeface="Arial"/>
                <a:cs typeface="Arial"/>
              </a:rPr>
              <a:t>of </a:t>
            </a:r>
            <a:r>
              <a:rPr sz="1300" spc="-5" dirty="0">
                <a:latin typeface="Arial"/>
                <a:cs typeface="Arial"/>
              </a:rPr>
              <a:t>distribution </a:t>
            </a:r>
            <a:r>
              <a:rPr sz="1300" dirty="0">
                <a:latin typeface="Arial"/>
                <a:cs typeface="Arial"/>
              </a:rPr>
              <a:t>to </a:t>
            </a:r>
            <a:r>
              <a:rPr sz="1300" spc="-5" dirty="0">
                <a:latin typeface="Arial"/>
                <a:cs typeface="Arial"/>
              </a:rPr>
              <a:t>LPs in the current</a:t>
            </a:r>
            <a:r>
              <a:rPr sz="1300" spc="-1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year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D23892-C49A-40D1-9B54-7C8D433E13BC}"/>
              </a:ext>
            </a:extLst>
          </p:cNvPr>
          <p:cNvSpPr txBox="1">
            <a:spLocks/>
          </p:cNvSpPr>
          <p:nvPr/>
        </p:nvSpPr>
        <p:spPr>
          <a:xfrm>
            <a:off x="427570" y="635894"/>
            <a:ext cx="10429794" cy="905569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marR="5080">
              <a:lnSpc>
                <a:spcPct val="73900"/>
              </a:lnSpc>
              <a:spcBef>
                <a:spcPts val="660"/>
              </a:spcBef>
            </a:pP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Reporting Standard (CRS)/</a:t>
            </a:r>
          </a:p>
          <a:p>
            <a:pPr marL="12700" marR="5080">
              <a:lnSpc>
                <a:spcPct val="73900"/>
              </a:lnSpc>
              <a:spcBef>
                <a:spcPts val="660"/>
              </a:spcBef>
            </a:pP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Foreign </a:t>
            </a:r>
            <a:r>
              <a:rPr lang="en-US" sz="3200" b="1" cap="none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 </a:t>
            </a:r>
            <a:r>
              <a:rPr lang="en-US" sz="3200" b="1" cap="none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lang="en-US" sz="3200" b="1" cap="none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US" sz="3200" b="1" cap="none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(FATCA) -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AA74B-3E9A-475D-8B46-A859F0FF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8D17-E42F-4415-92E5-33A31E6B1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2AEA2191-760E-46F6-B13B-453BAE61B0C2}"/>
              </a:ext>
            </a:extLst>
          </p:cNvPr>
          <p:cNvSpPr txBox="1"/>
          <p:nvPr/>
        </p:nvSpPr>
        <p:spPr>
          <a:xfrm>
            <a:off x="894505" y="2900827"/>
            <a:ext cx="3700145" cy="3211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Arial"/>
                <a:cs typeface="Arial"/>
              </a:rPr>
              <a:t>FATCA/CRS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ts val="1295"/>
              </a:lnSpc>
              <a:spcBef>
                <a:spcPts val="865"/>
              </a:spcBef>
              <a:buChar char="•"/>
              <a:tabLst>
                <a:tab pos="185420" algn="l"/>
              </a:tabLst>
            </a:pPr>
            <a:r>
              <a:rPr sz="1200" spc="-20" dirty="0">
                <a:latin typeface="Arial"/>
                <a:cs typeface="Arial"/>
              </a:rPr>
              <a:t>FATCA/CRS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Registration;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ts val="1150"/>
              </a:lnSpc>
              <a:buChar char="•"/>
              <a:tabLst>
                <a:tab pos="185420" algn="l"/>
              </a:tabLst>
            </a:pPr>
            <a:r>
              <a:rPr sz="1200" spc="-30" dirty="0">
                <a:latin typeface="Arial"/>
                <a:cs typeface="Arial"/>
              </a:rPr>
              <a:t>FATCA </a:t>
            </a:r>
            <a:r>
              <a:rPr sz="1200" spc="-5" dirty="0">
                <a:latin typeface="Arial"/>
                <a:cs typeface="Arial"/>
              </a:rPr>
              <a:t>Point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Contact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FATCA/CRS;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ts val="1150"/>
              </a:lnSpc>
              <a:buChar char="•"/>
              <a:tabLst>
                <a:tab pos="185420" algn="l"/>
              </a:tabLst>
            </a:pPr>
            <a:r>
              <a:rPr sz="1200" spc="-20" dirty="0">
                <a:latin typeface="Arial"/>
                <a:cs typeface="Arial"/>
              </a:rPr>
              <a:t>FATCA/CRS </a:t>
            </a:r>
            <a:r>
              <a:rPr sz="1200" spc="-5" dirty="0">
                <a:latin typeface="Arial"/>
                <a:cs typeface="Arial"/>
              </a:rPr>
              <a:t>Data Collection </a:t>
            </a:r>
            <a:r>
              <a:rPr sz="1200" dirty="0">
                <a:latin typeface="Arial"/>
                <a:cs typeface="Arial"/>
              </a:rPr>
              <a:t>&amp;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Validation;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ts val="115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Annual </a:t>
            </a:r>
            <a:r>
              <a:rPr sz="1200" spc="-20" dirty="0">
                <a:latin typeface="Arial"/>
                <a:cs typeface="Arial"/>
              </a:rPr>
              <a:t>FATCA/CRS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Reporting;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ts val="1150"/>
              </a:lnSpc>
              <a:buChar char="•"/>
              <a:tabLst>
                <a:tab pos="185420" algn="l"/>
              </a:tabLst>
            </a:pPr>
            <a:r>
              <a:rPr sz="1200" spc="-20" dirty="0">
                <a:latin typeface="Arial"/>
                <a:cs typeface="Arial"/>
              </a:rPr>
              <a:t>FATCA/CRS </a:t>
            </a:r>
            <a:r>
              <a:rPr sz="1200" spc="-5" dirty="0">
                <a:latin typeface="Arial"/>
                <a:cs typeface="Arial"/>
              </a:rPr>
              <a:t>Entity Classification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Advice;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ts val="1295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GIIN</a:t>
            </a:r>
            <a:r>
              <a:rPr sz="1200" spc="-5" dirty="0">
                <a:latin typeface="Arial"/>
                <a:cs typeface="Arial"/>
              </a:rPr>
              <a:t> Registration;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860"/>
              </a:spcBef>
            </a:pPr>
            <a:r>
              <a:rPr sz="1200" b="1" spc="-15" dirty="0">
                <a:latin typeface="Arial"/>
                <a:cs typeface="Arial"/>
              </a:rPr>
              <a:t>AML </a:t>
            </a:r>
            <a:r>
              <a:rPr sz="1200" b="1" spc="-5" dirty="0">
                <a:latin typeface="Arial"/>
                <a:cs typeface="Arial"/>
              </a:rPr>
              <a:t>Compliance Service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AML</a:t>
            </a:r>
            <a:endParaRPr sz="1200" dirty="0">
              <a:latin typeface="Arial"/>
              <a:cs typeface="Arial"/>
            </a:endParaRPr>
          </a:p>
          <a:p>
            <a:pPr marL="184785" marR="170180" indent="-172720">
              <a:lnSpc>
                <a:spcPts val="1150"/>
              </a:lnSpc>
              <a:spcBef>
                <a:spcPts val="14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Ensure compliance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the Cayman Islands AML  regulation;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ts val="1019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Perform </a:t>
            </a:r>
            <a:r>
              <a:rPr sz="1200" spc="-5" dirty="0">
                <a:latin typeface="Arial"/>
                <a:cs typeface="Arial"/>
              </a:rPr>
              <a:t>investor due diligence and AML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checks;</a:t>
            </a:r>
          </a:p>
          <a:p>
            <a:pPr marL="184785" indent="-172720">
              <a:lnSpc>
                <a:spcPts val="115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Perform </a:t>
            </a:r>
            <a:r>
              <a:rPr sz="1200" spc="-5" dirty="0">
                <a:latin typeface="Arial"/>
                <a:cs typeface="Arial"/>
              </a:rPr>
              <a:t>annual maintenance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checks;</a:t>
            </a:r>
          </a:p>
          <a:p>
            <a:pPr marL="184785" marR="5080" indent="-172720">
              <a:lnSpc>
                <a:spcPct val="80000"/>
              </a:lnSpc>
              <a:spcBef>
                <a:spcPts val="14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Assist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prepare Suspicious Activity Report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the  relevant authorities where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appropriate;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ts val="115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Appoint as AMLCO, MLRO,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DMLRO;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865"/>
              </a:spcBef>
            </a:pPr>
            <a:r>
              <a:rPr sz="1200" b="1" spc="-5" dirty="0">
                <a:latin typeface="Arial"/>
                <a:cs typeface="Arial"/>
              </a:rPr>
              <a:t>CIMA Register Person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Registration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ts val="115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Director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Registration;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ts val="1295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Register Person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Registration;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6" name="object 3">
            <a:extLst>
              <a:ext uri="{FF2B5EF4-FFF2-40B4-BE49-F238E27FC236}">
                <a16:creationId xmlns:a16="http://schemas.microsoft.com/office/drawing/2014/main" id="{05E2F6FE-6B38-4D16-8A5E-CCB5AEBB97A0}"/>
              </a:ext>
            </a:extLst>
          </p:cNvPr>
          <p:cNvGrpSpPr/>
          <p:nvPr/>
        </p:nvGrpSpPr>
        <p:grpSpPr>
          <a:xfrm>
            <a:off x="884599" y="1078113"/>
            <a:ext cx="4441190" cy="1742439"/>
            <a:chOff x="409955" y="987552"/>
            <a:chExt cx="4441190" cy="1742439"/>
          </a:xfrm>
        </p:grpSpPr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46A1F824-A777-4D59-99C3-A9F71CF9BB82}"/>
                </a:ext>
              </a:extLst>
            </p:cNvPr>
            <p:cNvSpPr/>
            <p:nvPr/>
          </p:nvSpPr>
          <p:spPr>
            <a:xfrm>
              <a:off x="1940032" y="987552"/>
              <a:ext cx="1385335" cy="1383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A0365D40-D5BA-4362-AE8A-70DD56B0F7B5}"/>
                </a:ext>
              </a:extLst>
            </p:cNvPr>
            <p:cNvSpPr/>
            <p:nvPr/>
          </p:nvSpPr>
          <p:spPr>
            <a:xfrm>
              <a:off x="419861" y="2266950"/>
              <a:ext cx="4421505" cy="452755"/>
            </a:xfrm>
            <a:custGeom>
              <a:avLst/>
              <a:gdLst/>
              <a:ahLst/>
              <a:cxnLst/>
              <a:rect l="l" t="t" r="r" b="b"/>
              <a:pathLst>
                <a:path w="4421505" h="452755">
                  <a:moveTo>
                    <a:pt x="4352569" y="0"/>
                  </a:moveTo>
                  <a:lnTo>
                    <a:pt x="68554" y="0"/>
                  </a:lnTo>
                  <a:lnTo>
                    <a:pt x="41871" y="5387"/>
                  </a:lnTo>
                  <a:lnTo>
                    <a:pt x="20080" y="20080"/>
                  </a:lnTo>
                  <a:lnTo>
                    <a:pt x="5387" y="41871"/>
                  </a:lnTo>
                  <a:lnTo>
                    <a:pt x="0" y="68554"/>
                  </a:lnTo>
                  <a:lnTo>
                    <a:pt x="0" y="384073"/>
                  </a:lnTo>
                  <a:lnTo>
                    <a:pt x="5387" y="410756"/>
                  </a:lnTo>
                  <a:lnTo>
                    <a:pt x="20080" y="432547"/>
                  </a:lnTo>
                  <a:lnTo>
                    <a:pt x="41871" y="447240"/>
                  </a:lnTo>
                  <a:lnTo>
                    <a:pt x="68554" y="452628"/>
                  </a:lnTo>
                  <a:lnTo>
                    <a:pt x="4352569" y="452628"/>
                  </a:lnTo>
                  <a:lnTo>
                    <a:pt x="4379252" y="447240"/>
                  </a:lnTo>
                  <a:lnTo>
                    <a:pt x="4401043" y="432547"/>
                  </a:lnTo>
                  <a:lnTo>
                    <a:pt x="4415736" y="410756"/>
                  </a:lnTo>
                  <a:lnTo>
                    <a:pt x="4421124" y="384073"/>
                  </a:lnTo>
                  <a:lnTo>
                    <a:pt x="4421124" y="68554"/>
                  </a:lnTo>
                  <a:lnTo>
                    <a:pt x="4415736" y="41871"/>
                  </a:lnTo>
                  <a:lnTo>
                    <a:pt x="4401043" y="20080"/>
                  </a:lnTo>
                  <a:lnTo>
                    <a:pt x="4379252" y="5387"/>
                  </a:lnTo>
                  <a:lnTo>
                    <a:pt x="4352569" y="0"/>
                  </a:lnTo>
                  <a:close/>
                </a:path>
              </a:pathLst>
            </a:custGeom>
            <a:solidFill>
              <a:srgbClr val="C0000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089FEF29-2EFC-4DF9-9A86-E88057B033EA}"/>
                </a:ext>
              </a:extLst>
            </p:cNvPr>
            <p:cNvSpPr/>
            <p:nvPr/>
          </p:nvSpPr>
          <p:spPr>
            <a:xfrm>
              <a:off x="419861" y="2266950"/>
              <a:ext cx="4421505" cy="452755"/>
            </a:xfrm>
            <a:custGeom>
              <a:avLst/>
              <a:gdLst/>
              <a:ahLst/>
              <a:cxnLst/>
              <a:rect l="l" t="t" r="r" b="b"/>
              <a:pathLst>
                <a:path w="4421505" h="452755">
                  <a:moveTo>
                    <a:pt x="0" y="68554"/>
                  </a:moveTo>
                  <a:lnTo>
                    <a:pt x="5387" y="41871"/>
                  </a:lnTo>
                  <a:lnTo>
                    <a:pt x="20080" y="20080"/>
                  </a:lnTo>
                  <a:lnTo>
                    <a:pt x="41871" y="5387"/>
                  </a:lnTo>
                  <a:lnTo>
                    <a:pt x="68554" y="0"/>
                  </a:lnTo>
                  <a:lnTo>
                    <a:pt x="4352569" y="0"/>
                  </a:lnTo>
                  <a:lnTo>
                    <a:pt x="4379252" y="5387"/>
                  </a:lnTo>
                  <a:lnTo>
                    <a:pt x="4401043" y="20080"/>
                  </a:lnTo>
                  <a:lnTo>
                    <a:pt x="4415736" y="41871"/>
                  </a:lnTo>
                  <a:lnTo>
                    <a:pt x="4421124" y="68554"/>
                  </a:lnTo>
                  <a:lnTo>
                    <a:pt x="4421124" y="384073"/>
                  </a:lnTo>
                  <a:lnTo>
                    <a:pt x="4415736" y="410756"/>
                  </a:lnTo>
                  <a:lnTo>
                    <a:pt x="4401043" y="432547"/>
                  </a:lnTo>
                  <a:lnTo>
                    <a:pt x="4379252" y="447240"/>
                  </a:lnTo>
                  <a:lnTo>
                    <a:pt x="4352569" y="452628"/>
                  </a:lnTo>
                  <a:lnTo>
                    <a:pt x="68554" y="452628"/>
                  </a:lnTo>
                  <a:lnTo>
                    <a:pt x="41871" y="447240"/>
                  </a:lnTo>
                  <a:lnTo>
                    <a:pt x="20080" y="432547"/>
                  </a:lnTo>
                  <a:lnTo>
                    <a:pt x="5387" y="410756"/>
                  </a:lnTo>
                  <a:lnTo>
                    <a:pt x="0" y="384073"/>
                  </a:lnTo>
                  <a:lnTo>
                    <a:pt x="0" y="6855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7">
            <a:extLst>
              <a:ext uri="{FF2B5EF4-FFF2-40B4-BE49-F238E27FC236}">
                <a16:creationId xmlns:a16="http://schemas.microsoft.com/office/drawing/2014/main" id="{78EC2305-0CC8-4104-BBB7-F4FA06D86C9E}"/>
              </a:ext>
            </a:extLst>
          </p:cNvPr>
          <p:cNvSpPr txBox="1"/>
          <p:nvPr/>
        </p:nvSpPr>
        <p:spPr>
          <a:xfrm>
            <a:off x="2008143" y="2426471"/>
            <a:ext cx="2190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Compliance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Service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1" name="object 8">
            <a:extLst>
              <a:ext uri="{FF2B5EF4-FFF2-40B4-BE49-F238E27FC236}">
                <a16:creationId xmlns:a16="http://schemas.microsoft.com/office/drawing/2014/main" id="{93CB8C0C-114C-4F81-A2A6-A89B0C97A5F1}"/>
              </a:ext>
            </a:extLst>
          </p:cNvPr>
          <p:cNvGrpSpPr/>
          <p:nvPr/>
        </p:nvGrpSpPr>
        <p:grpSpPr>
          <a:xfrm>
            <a:off x="6171396" y="1068875"/>
            <a:ext cx="4441190" cy="1748155"/>
            <a:chOff x="5056632" y="981455"/>
            <a:chExt cx="4441190" cy="1748155"/>
          </a:xfrm>
        </p:grpSpPr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B2F89638-D203-4FE1-B8CC-35D376ACA6F6}"/>
                </a:ext>
              </a:extLst>
            </p:cNvPr>
            <p:cNvSpPr/>
            <p:nvPr/>
          </p:nvSpPr>
          <p:spPr>
            <a:xfrm>
              <a:off x="6580632" y="981455"/>
              <a:ext cx="1391412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0A02FA87-BB22-4E34-BBA9-222437A5C6AC}"/>
                </a:ext>
              </a:extLst>
            </p:cNvPr>
            <p:cNvSpPr/>
            <p:nvPr/>
          </p:nvSpPr>
          <p:spPr>
            <a:xfrm>
              <a:off x="5066538" y="2266950"/>
              <a:ext cx="4421505" cy="452755"/>
            </a:xfrm>
            <a:custGeom>
              <a:avLst/>
              <a:gdLst/>
              <a:ahLst/>
              <a:cxnLst/>
              <a:rect l="l" t="t" r="r" b="b"/>
              <a:pathLst>
                <a:path w="4421505" h="452755">
                  <a:moveTo>
                    <a:pt x="4352569" y="0"/>
                  </a:moveTo>
                  <a:lnTo>
                    <a:pt x="68554" y="0"/>
                  </a:lnTo>
                  <a:lnTo>
                    <a:pt x="41871" y="5387"/>
                  </a:lnTo>
                  <a:lnTo>
                    <a:pt x="20080" y="20080"/>
                  </a:lnTo>
                  <a:lnTo>
                    <a:pt x="5387" y="41871"/>
                  </a:lnTo>
                  <a:lnTo>
                    <a:pt x="0" y="68554"/>
                  </a:lnTo>
                  <a:lnTo>
                    <a:pt x="0" y="384073"/>
                  </a:lnTo>
                  <a:lnTo>
                    <a:pt x="5387" y="410756"/>
                  </a:lnTo>
                  <a:lnTo>
                    <a:pt x="20080" y="432547"/>
                  </a:lnTo>
                  <a:lnTo>
                    <a:pt x="41871" y="447240"/>
                  </a:lnTo>
                  <a:lnTo>
                    <a:pt x="68554" y="452628"/>
                  </a:lnTo>
                  <a:lnTo>
                    <a:pt x="4352569" y="452628"/>
                  </a:lnTo>
                  <a:lnTo>
                    <a:pt x="4379252" y="447240"/>
                  </a:lnTo>
                  <a:lnTo>
                    <a:pt x="4401043" y="432547"/>
                  </a:lnTo>
                  <a:lnTo>
                    <a:pt x="4415736" y="410756"/>
                  </a:lnTo>
                  <a:lnTo>
                    <a:pt x="4421124" y="384073"/>
                  </a:lnTo>
                  <a:lnTo>
                    <a:pt x="4421124" y="68554"/>
                  </a:lnTo>
                  <a:lnTo>
                    <a:pt x="4415736" y="41871"/>
                  </a:lnTo>
                  <a:lnTo>
                    <a:pt x="4401043" y="20080"/>
                  </a:lnTo>
                  <a:lnTo>
                    <a:pt x="4379252" y="5387"/>
                  </a:lnTo>
                  <a:lnTo>
                    <a:pt x="4352569" y="0"/>
                  </a:lnTo>
                  <a:close/>
                </a:path>
              </a:pathLst>
            </a:custGeom>
            <a:solidFill>
              <a:srgbClr val="ED7D31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C1EA79F7-FEE0-4D03-B7E5-EBA8E8D325EB}"/>
                </a:ext>
              </a:extLst>
            </p:cNvPr>
            <p:cNvSpPr/>
            <p:nvPr/>
          </p:nvSpPr>
          <p:spPr>
            <a:xfrm>
              <a:off x="5066538" y="2266950"/>
              <a:ext cx="4421505" cy="452755"/>
            </a:xfrm>
            <a:custGeom>
              <a:avLst/>
              <a:gdLst/>
              <a:ahLst/>
              <a:cxnLst/>
              <a:rect l="l" t="t" r="r" b="b"/>
              <a:pathLst>
                <a:path w="4421505" h="452755">
                  <a:moveTo>
                    <a:pt x="0" y="68554"/>
                  </a:moveTo>
                  <a:lnTo>
                    <a:pt x="5387" y="41871"/>
                  </a:lnTo>
                  <a:lnTo>
                    <a:pt x="20080" y="20080"/>
                  </a:lnTo>
                  <a:lnTo>
                    <a:pt x="41871" y="5387"/>
                  </a:lnTo>
                  <a:lnTo>
                    <a:pt x="68554" y="0"/>
                  </a:lnTo>
                  <a:lnTo>
                    <a:pt x="4352569" y="0"/>
                  </a:lnTo>
                  <a:lnTo>
                    <a:pt x="4379252" y="5387"/>
                  </a:lnTo>
                  <a:lnTo>
                    <a:pt x="4401043" y="20080"/>
                  </a:lnTo>
                  <a:lnTo>
                    <a:pt x="4415736" y="41871"/>
                  </a:lnTo>
                  <a:lnTo>
                    <a:pt x="4421124" y="68554"/>
                  </a:lnTo>
                  <a:lnTo>
                    <a:pt x="4421124" y="384073"/>
                  </a:lnTo>
                  <a:lnTo>
                    <a:pt x="4415736" y="410756"/>
                  </a:lnTo>
                  <a:lnTo>
                    <a:pt x="4401043" y="432547"/>
                  </a:lnTo>
                  <a:lnTo>
                    <a:pt x="4379252" y="447240"/>
                  </a:lnTo>
                  <a:lnTo>
                    <a:pt x="4352569" y="452628"/>
                  </a:lnTo>
                  <a:lnTo>
                    <a:pt x="68554" y="452628"/>
                  </a:lnTo>
                  <a:lnTo>
                    <a:pt x="41871" y="447240"/>
                  </a:lnTo>
                  <a:lnTo>
                    <a:pt x="20080" y="432547"/>
                  </a:lnTo>
                  <a:lnTo>
                    <a:pt x="5387" y="410756"/>
                  </a:lnTo>
                  <a:lnTo>
                    <a:pt x="0" y="384073"/>
                  </a:lnTo>
                  <a:lnTo>
                    <a:pt x="0" y="6855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2">
            <a:extLst>
              <a:ext uri="{FF2B5EF4-FFF2-40B4-BE49-F238E27FC236}">
                <a16:creationId xmlns:a16="http://schemas.microsoft.com/office/drawing/2014/main" id="{B390D37A-D6C0-494C-BC88-A9F09EEE70D2}"/>
              </a:ext>
            </a:extLst>
          </p:cNvPr>
          <p:cNvSpPr txBox="1">
            <a:spLocks/>
          </p:cNvSpPr>
          <p:nvPr/>
        </p:nvSpPr>
        <p:spPr>
          <a:xfrm>
            <a:off x="6181302" y="2960330"/>
            <a:ext cx="5527766" cy="315214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lvl="0" indent="0" defTabSz="914400">
              <a:spcBef>
                <a:spcPts val="1105"/>
              </a:spcBef>
              <a:spcAft>
                <a:spcPts val="0"/>
              </a:spcAft>
              <a:buClrTx/>
              <a:buSzTx/>
              <a:buNone/>
            </a:pPr>
            <a:r>
              <a:rPr lang="en-US" sz="1200" b="1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0" defTabSz="914400">
              <a:spcBef>
                <a:spcPts val="5"/>
              </a:spcBef>
              <a:spcAft>
                <a:spcPts val="0"/>
              </a:spcAft>
              <a:buClrTx/>
              <a:buSzTx/>
              <a:buNone/>
            </a:pPr>
            <a:r>
              <a:rPr lang="en-US" sz="1200" kern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administration,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including: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investor and investor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sz="1200" kern="0" spc="-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records;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 capital call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en-US" sz="1200" kern="0" spc="-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notices;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 capital account statements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200" kern="0" spc="-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investors;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 with investors</a:t>
            </a:r>
            <a:r>
              <a:rPr lang="en-US" sz="1200" kern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queries;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and maintain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en-US" sz="1200" kern="0" spc="-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records;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marR="22225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Fund’s waterfall calculations pursuant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 Partnership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(LPA)</a:t>
            </a:r>
            <a:r>
              <a:rPr lang="en-US" sz="1200" kern="0" spc="-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carried interest</a:t>
            </a:r>
            <a:r>
              <a:rPr lang="en-US" sz="1200" kern="0" spc="-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entitlement;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fees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accordance with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kern="0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LPA;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detailed records on underlying</a:t>
            </a:r>
            <a:r>
              <a:rPr lang="en-US" sz="1200" kern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investments;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</a:t>
            </a:r>
            <a:r>
              <a:rPr lang="en-US" sz="1200" kern="0" spc="-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Fund;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quarterly primarily financial statements of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kern="0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Fund;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defTabSz="914400">
              <a:spcBef>
                <a:spcPts val="5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Co-coordination of annual audit of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kern="0" spc="-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Fund;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marR="5080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professional relationship with auditors and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advisors,  as</a:t>
            </a:r>
            <a:r>
              <a:rPr lang="en-US" sz="1200" kern="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required;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515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</a:pP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annual financial</a:t>
            </a:r>
            <a:r>
              <a:rPr lang="en-US" sz="1200" kern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statements;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C209CA0B-F0DC-4E73-8004-79DBDC7A15B0}"/>
              </a:ext>
            </a:extLst>
          </p:cNvPr>
          <p:cNvSpPr txBox="1">
            <a:spLocks/>
          </p:cNvSpPr>
          <p:nvPr/>
        </p:nvSpPr>
        <p:spPr>
          <a:xfrm>
            <a:off x="439584" y="603888"/>
            <a:ext cx="4964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n-US" sz="3200" b="1" cap="none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1E3934-CAFE-41E2-80A4-735DF4ED0021}"/>
              </a:ext>
            </a:extLst>
          </p:cNvPr>
          <p:cNvSpPr/>
          <p:nvPr/>
        </p:nvSpPr>
        <p:spPr>
          <a:xfrm>
            <a:off x="6830301" y="2399222"/>
            <a:ext cx="334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865" algn="ctr">
              <a:spcBef>
                <a:spcPts val="1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Fund </a:t>
            </a:r>
            <a:r>
              <a:rPr lang="en-US" b="1" spc="-10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n-US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EFB0F-452D-453D-BFBD-4667259E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DB0F8-0741-4F3E-9852-782CB4E0A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8">
            <a:extLst>
              <a:ext uri="{FF2B5EF4-FFF2-40B4-BE49-F238E27FC236}">
                <a16:creationId xmlns:a16="http://schemas.microsoft.com/office/drawing/2014/main" id="{69B20A1C-09F0-4C7E-AACB-9CE2D2A2B9BB}"/>
              </a:ext>
            </a:extLst>
          </p:cNvPr>
          <p:cNvSpPr txBox="1">
            <a:spLocks/>
          </p:cNvSpPr>
          <p:nvPr/>
        </p:nvSpPr>
        <p:spPr>
          <a:xfrm>
            <a:off x="444686" y="598763"/>
            <a:ext cx="4595962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en-US" sz="3200" b="1" cap="none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62EB803E-87A1-4DF2-A1E6-02DAFA92411D}"/>
              </a:ext>
            </a:extLst>
          </p:cNvPr>
          <p:cNvGraphicFramePr>
            <a:graphicFrameLocks noGrp="1"/>
          </p:cNvGraphicFramePr>
          <p:nvPr/>
        </p:nvGraphicFramePr>
        <p:xfrm>
          <a:off x="1398768" y="1586143"/>
          <a:ext cx="9394465" cy="36857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0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Item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sz="1400" spc="-5" dirty="0"/>
                        <a:t>Necessary Completion</a:t>
                      </a:r>
                      <a:r>
                        <a:rPr sz="1400" spc="-90" dirty="0"/>
                        <a:t> </a:t>
                      </a:r>
                      <a:r>
                        <a:rPr sz="1400" spc="-5" dirty="0"/>
                        <a:t>Date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/>
                        <a:t>Process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79">
                <a:tc>
                  <a:txBody>
                    <a:bodyPr/>
                    <a:lstStyle/>
                    <a:p>
                      <a:pPr marL="91440" marR="1860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/>
                        <a:t>Annual company </a:t>
                      </a:r>
                      <a:r>
                        <a:rPr sz="1200" dirty="0"/>
                        <a:t>registration</a:t>
                      </a:r>
                      <a:r>
                        <a:rPr sz="1200" spc="-80" dirty="0"/>
                        <a:t> </a:t>
                      </a:r>
                      <a:r>
                        <a:rPr sz="1200" spc="-5" dirty="0"/>
                        <a:t>related  </a:t>
                      </a:r>
                      <a:r>
                        <a:rPr sz="1200" dirty="0"/>
                        <a:t>fees (fees for </a:t>
                      </a:r>
                      <a:r>
                        <a:rPr sz="1200" spc="-5" dirty="0"/>
                        <a:t>registering </a:t>
                      </a:r>
                      <a:r>
                        <a:rPr sz="1200" dirty="0"/>
                        <a:t>office, </a:t>
                      </a:r>
                      <a:r>
                        <a:rPr sz="1200" spc="-5" dirty="0"/>
                        <a:t>licensing </a:t>
                      </a:r>
                      <a:r>
                        <a:rPr sz="1200" dirty="0"/>
                        <a:t>fees,</a:t>
                      </a:r>
                      <a:r>
                        <a:rPr sz="1200" spc="-25" dirty="0"/>
                        <a:t> </a:t>
                      </a:r>
                      <a:r>
                        <a:rPr sz="1200" dirty="0"/>
                        <a:t>etc.)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Before </a:t>
                      </a:r>
                      <a:r>
                        <a:rPr sz="1200" spc="-5" dirty="0"/>
                        <a:t>December 25 of each</a:t>
                      </a:r>
                      <a:r>
                        <a:rPr sz="1200" spc="-75" dirty="0"/>
                        <a:t> </a:t>
                      </a:r>
                      <a:r>
                        <a:rPr sz="1200" spc="-10" dirty="0"/>
                        <a:t>year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1440" marR="850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The </a:t>
                      </a:r>
                      <a:r>
                        <a:rPr sz="1200" spc="-5" dirty="0"/>
                        <a:t>responsible person of our  company </a:t>
                      </a:r>
                      <a:r>
                        <a:rPr sz="1200" spc="-10" dirty="0"/>
                        <a:t>will </a:t>
                      </a:r>
                      <a:r>
                        <a:rPr sz="1200" dirty="0"/>
                        <a:t>contact the </a:t>
                      </a:r>
                      <a:r>
                        <a:rPr sz="1200" spc="-5" dirty="0"/>
                        <a:t>person in  </a:t>
                      </a:r>
                      <a:r>
                        <a:rPr sz="1200" dirty="0"/>
                        <a:t>charge </a:t>
                      </a:r>
                      <a:r>
                        <a:rPr sz="1200" spc="-5" dirty="0"/>
                        <a:t>of your company at </a:t>
                      </a:r>
                      <a:r>
                        <a:rPr sz="1200" dirty="0"/>
                        <a:t>the </a:t>
                      </a:r>
                      <a:r>
                        <a:rPr sz="1200" spc="-5" dirty="0"/>
                        <a:t>end of November each year </a:t>
                      </a:r>
                      <a:r>
                        <a:rPr sz="1200" dirty="0"/>
                        <a:t>to </a:t>
                      </a:r>
                      <a:r>
                        <a:rPr sz="1200" spc="-5" dirty="0"/>
                        <a:t>communicate  </a:t>
                      </a:r>
                      <a:r>
                        <a:rPr sz="1200" dirty="0"/>
                        <a:t>the </a:t>
                      </a:r>
                      <a:r>
                        <a:rPr sz="1200" spc="-5" dirty="0"/>
                        <a:t>relevant expenses and documents needed.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83">
                <a:tc>
                  <a:txBody>
                    <a:bodyPr/>
                    <a:lstStyle/>
                    <a:p>
                      <a:pPr marL="91440" marR="2247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SIBL </a:t>
                      </a:r>
                      <a:r>
                        <a:rPr sz="1200" spc="-5" dirty="0"/>
                        <a:t>Register Person Management  Company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Renewal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0805" marR="1670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After the successful </a:t>
                      </a:r>
                      <a:r>
                        <a:rPr sz="1200" spc="-5" dirty="0"/>
                        <a:t>acquisition of</a:t>
                      </a:r>
                      <a:r>
                        <a:rPr sz="1200" spc="-125" dirty="0"/>
                        <a:t> </a:t>
                      </a:r>
                      <a:r>
                        <a:rPr sz="1200" dirty="0"/>
                        <a:t>the  </a:t>
                      </a:r>
                      <a:r>
                        <a:rPr sz="1200" spc="-5" dirty="0"/>
                        <a:t>license, </a:t>
                      </a:r>
                      <a:r>
                        <a:rPr sz="1200" dirty="0"/>
                        <a:t>before </a:t>
                      </a:r>
                      <a:r>
                        <a:rPr sz="1200" spc="-5" dirty="0"/>
                        <a:t>January 31 of </a:t>
                      </a:r>
                      <a:r>
                        <a:rPr sz="1200" dirty="0"/>
                        <a:t>the  </a:t>
                      </a:r>
                      <a:r>
                        <a:rPr sz="1200" spc="-5" dirty="0"/>
                        <a:t>second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year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/>
                        <a:t>Ditto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70">
                <a:tc>
                  <a:txBody>
                    <a:bodyPr/>
                    <a:lstStyle/>
                    <a:p>
                      <a:pPr marL="91440" marR="3460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/>
                        <a:t>FATCA </a:t>
                      </a:r>
                      <a:r>
                        <a:rPr sz="1200" dirty="0"/>
                        <a:t>/ </a:t>
                      </a:r>
                      <a:r>
                        <a:rPr sz="1200" spc="-5" dirty="0"/>
                        <a:t>CRS Registration </a:t>
                      </a:r>
                      <a:r>
                        <a:rPr sz="1200" dirty="0"/>
                        <a:t>(AEOI  </a:t>
                      </a:r>
                      <a:r>
                        <a:rPr sz="1200" spc="-5" dirty="0"/>
                        <a:t>Notification)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0805" marR="3333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Within </a:t>
                      </a:r>
                      <a:r>
                        <a:rPr sz="1200" spc="-5" dirty="0"/>
                        <a:t>30 days </a:t>
                      </a:r>
                      <a:r>
                        <a:rPr sz="1200" dirty="0"/>
                        <a:t>after the </a:t>
                      </a:r>
                      <a:r>
                        <a:rPr lang="en-US" sz="1200" dirty="0"/>
                        <a:t>Fund</a:t>
                      </a:r>
                      <a:r>
                        <a:rPr sz="1200" dirty="0"/>
                        <a:t>'s</a:t>
                      </a:r>
                      <a:r>
                        <a:rPr sz="1200" spc="-155" dirty="0"/>
                        <a:t> </a:t>
                      </a:r>
                      <a:r>
                        <a:rPr sz="1200" dirty="0"/>
                        <a:t>first  </a:t>
                      </a:r>
                      <a:r>
                        <a:rPr sz="1200" spc="-5" dirty="0"/>
                        <a:t>closing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1440" marR="4013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The </a:t>
                      </a:r>
                      <a:r>
                        <a:rPr sz="1200" spc="-5" dirty="0"/>
                        <a:t>responsible person of our  company </a:t>
                      </a:r>
                      <a:r>
                        <a:rPr sz="1200" spc="-10" dirty="0"/>
                        <a:t>will </a:t>
                      </a:r>
                      <a:r>
                        <a:rPr sz="1200" dirty="0"/>
                        <a:t>contact </a:t>
                      </a:r>
                      <a:r>
                        <a:rPr sz="1200" spc="-5" dirty="0"/>
                        <a:t>with </a:t>
                      </a:r>
                      <a:r>
                        <a:rPr sz="1200" spc="-10" dirty="0"/>
                        <a:t>your  </a:t>
                      </a:r>
                      <a:r>
                        <a:rPr sz="1200" spc="-5" dirty="0"/>
                        <a:t>company </a:t>
                      </a:r>
                      <a:r>
                        <a:rPr sz="1200" dirty="0"/>
                        <a:t>after the </a:t>
                      </a:r>
                      <a:r>
                        <a:rPr lang="en-US" sz="1200" dirty="0"/>
                        <a:t>Fund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is</a:t>
                      </a:r>
                      <a:r>
                        <a:rPr sz="1200" spc="-130" dirty="0"/>
                        <a:t> </a:t>
                      </a:r>
                      <a:r>
                        <a:rPr sz="1200" spc="-5" dirty="0"/>
                        <a:t>closed.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83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/>
                        <a:t>FATCA </a:t>
                      </a:r>
                      <a:r>
                        <a:rPr sz="1200" dirty="0"/>
                        <a:t>/ </a:t>
                      </a:r>
                      <a:r>
                        <a:rPr sz="1200" spc="-5" dirty="0"/>
                        <a:t>CRS Annual Report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0805" marR="1651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After the </a:t>
                      </a:r>
                      <a:r>
                        <a:rPr sz="1200" spc="-5" dirty="0"/>
                        <a:t>establishment of </a:t>
                      </a:r>
                      <a:r>
                        <a:rPr sz="1200" dirty="0"/>
                        <a:t>the </a:t>
                      </a:r>
                      <a:r>
                        <a:rPr lang="en-US" sz="1200" dirty="0"/>
                        <a:t>Fund</a:t>
                      </a:r>
                      <a:r>
                        <a:rPr sz="1200" dirty="0"/>
                        <a:t>,  before the </a:t>
                      </a:r>
                      <a:r>
                        <a:rPr sz="1200" spc="-10" dirty="0"/>
                        <a:t>May </a:t>
                      </a:r>
                      <a:r>
                        <a:rPr sz="1200" spc="-5" dirty="0"/>
                        <a:t>31 of </a:t>
                      </a:r>
                      <a:r>
                        <a:rPr sz="1200" dirty="0"/>
                        <a:t>the </a:t>
                      </a:r>
                      <a:r>
                        <a:rPr sz="1200" spc="-5" dirty="0"/>
                        <a:t>second</a:t>
                      </a:r>
                      <a:r>
                        <a:rPr sz="1200" spc="-100" dirty="0"/>
                        <a:t> </a:t>
                      </a:r>
                      <a:r>
                        <a:rPr sz="1200" spc="-10" dirty="0"/>
                        <a:t>year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1440" marR="5048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The </a:t>
                      </a:r>
                      <a:r>
                        <a:rPr sz="1200" spc="-5" dirty="0"/>
                        <a:t>responsible person of our  company </a:t>
                      </a:r>
                      <a:r>
                        <a:rPr sz="1200" spc="-10" dirty="0"/>
                        <a:t>will </a:t>
                      </a:r>
                      <a:r>
                        <a:rPr sz="1200" dirty="0"/>
                        <a:t>contact </a:t>
                      </a:r>
                      <a:r>
                        <a:rPr sz="1200" spc="-5" dirty="0"/>
                        <a:t>you about  related </a:t>
                      </a:r>
                      <a:r>
                        <a:rPr sz="1200" dirty="0"/>
                        <a:t>matters </a:t>
                      </a:r>
                      <a:r>
                        <a:rPr sz="1200" spc="-5" dirty="0"/>
                        <a:t>in</a:t>
                      </a:r>
                      <a:r>
                        <a:rPr sz="1200" spc="-80" dirty="0"/>
                        <a:t> </a:t>
                      </a:r>
                      <a:r>
                        <a:rPr sz="1200" spc="-5" dirty="0"/>
                        <a:t>March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E8444C7-D9C5-4955-8624-AE963FFA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FDCFBA-C707-47FA-ACD8-7A5B91F08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75BD-EA44-4014-9DBB-C12DCDB4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4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54654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F2A635-AFE0-406E-BA16-546EA9A4D973}"/>
              </a:ext>
            </a:extLst>
          </p:cNvPr>
          <p:cNvSpPr txBox="1"/>
          <p:nvPr/>
        </p:nvSpPr>
        <p:spPr>
          <a:xfrm>
            <a:off x="1815703" y="1767006"/>
            <a:ext cx="856059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If you are interested in finding out more about this service, please complete and submit our General Enquiry form found at the following link - </a:t>
            </a:r>
            <a:r>
              <a:rPr lang="en-US" sz="3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  <a:hlinkClick r:id="rId2"/>
              </a:rPr>
              <a:t>https://www.henderson-fiduciary.com/contact</a:t>
            </a:r>
            <a:r>
              <a:rPr lang="en-US" sz="3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. Alternatively give us a call at (852) </a:t>
            </a:r>
            <a:r>
              <a:rPr lang="en-US" sz="30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9628 6004 </a:t>
            </a:r>
            <a:r>
              <a:rPr lang="en-US" sz="3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to arrange a confidential meeting to discuss your requirements</a:t>
            </a:r>
            <a:endParaRPr lang="en-HK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0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2136647" y="2874264"/>
            <a:ext cx="2028443" cy="2421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25981" y="4875277"/>
            <a:ext cx="2028825" cy="421005"/>
          </a:xfrm>
          <a:prstGeom prst="rect">
            <a:avLst/>
          </a:prstGeom>
          <a:solidFill>
            <a:srgbClr val="BE1832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94030">
              <a:lnSpc>
                <a:spcPts val="161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Rich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endParaRPr sz="1400" dirty="0">
              <a:latin typeface="Arial"/>
              <a:cs typeface="Arial"/>
            </a:endParaRPr>
          </a:p>
          <a:p>
            <a:pPr marL="538480"/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44441" y="2880360"/>
            <a:ext cx="4971415" cy="2430780"/>
            <a:chOff x="3901440" y="2880360"/>
            <a:chExt cx="4971415" cy="2430780"/>
          </a:xfrm>
        </p:grpSpPr>
        <p:sp>
          <p:nvSpPr>
            <p:cNvPr id="17" name="object 17"/>
            <p:cNvSpPr/>
            <p:nvPr/>
          </p:nvSpPr>
          <p:spPr>
            <a:xfrm>
              <a:off x="3901440" y="2880360"/>
              <a:ext cx="2028443" cy="2421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44284" y="2889504"/>
              <a:ext cx="2028444" cy="2421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0657" y="587788"/>
            <a:ext cx="625157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200" b="1" dirty="0">
                <a:latin typeface="Arial"/>
                <a:cs typeface="Arial"/>
              </a:rPr>
              <a:t>Our Core Business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4725" y="4875277"/>
            <a:ext cx="2028825" cy="420624"/>
          </a:xfrm>
          <a:prstGeom prst="rect">
            <a:avLst/>
          </a:prstGeom>
          <a:solidFill>
            <a:srgbClr val="BE1832">
              <a:alpha val="90194"/>
            </a:srgbClr>
          </a:solidFill>
        </p:spPr>
        <p:txBody>
          <a:bodyPr vert="horz" wrap="square" lIns="0" tIns="97155" rIns="0" bIns="0" rtlCol="0">
            <a:spAutoFit/>
          </a:bodyPr>
          <a:lstStyle/>
          <a:p>
            <a:pPr marL="511175">
              <a:spcBef>
                <a:spcPts val="76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Wide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86904" y="4875263"/>
            <a:ext cx="2028825" cy="420624"/>
          </a:xfrm>
          <a:prstGeom prst="rect">
            <a:avLst/>
          </a:prstGeom>
          <a:solidFill>
            <a:srgbClr val="BE1832">
              <a:alpha val="90194"/>
            </a:srgbClr>
          </a:solidFill>
        </p:spPr>
        <p:txBody>
          <a:bodyPr vert="horz" wrap="square" lIns="0" tIns="97790" rIns="0" bIns="0" rtlCol="0">
            <a:spAutoFit/>
          </a:bodyPr>
          <a:lstStyle/>
          <a:p>
            <a:pPr marL="241300">
              <a:spcBef>
                <a:spcPts val="77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42855-DA6C-40F1-9BAB-14492D2A8815}"/>
              </a:ext>
            </a:extLst>
          </p:cNvPr>
          <p:cNvSpPr/>
          <p:nvPr/>
        </p:nvSpPr>
        <p:spPr>
          <a:xfrm>
            <a:off x="487332" y="1440659"/>
            <a:ext cx="6096000" cy="948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dirty="0">
                <a:latin typeface="Arial"/>
                <a:cs typeface="Arial"/>
              </a:rPr>
              <a:t>Establish &amp; Administer 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Trusts, Occupational Retirement Schemes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Offshore Company</a:t>
            </a:r>
            <a:r>
              <a:rPr lang="en-US" spc="-15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Structures &amp; Funds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012E1-6353-440D-B9F7-D38359C8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23A-C2F1-4A46-801F-6D27EA0DE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724990" y="1687820"/>
            <a:ext cx="3984907" cy="383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A1D7E0-3B48-499B-90A1-CF99D8A74757}"/>
              </a:ext>
            </a:extLst>
          </p:cNvPr>
          <p:cNvGrpSpPr/>
          <p:nvPr/>
        </p:nvGrpSpPr>
        <p:grpSpPr>
          <a:xfrm>
            <a:off x="607051" y="2590798"/>
            <a:ext cx="3623879" cy="2523025"/>
            <a:chOff x="595784" y="1653458"/>
            <a:chExt cx="3623879" cy="2523025"/>
          </a:xfrm>
        </p:grpSpPr>
        <p:sp>
          <p:nvSpPr>
            <p:cNvPr id="12" name="object 12"/>
            <p:cNvSpPr txBox="1"/>
            <p:nvPr/>
          </p:nvSpPr>
          <p:spPr>
            <a:xfrm>
              <a:off x="595784" y="2271025"/>
              <a:ext cx="2574591" cy="1905458"/>
            </a:xfrm>
            <a:prstGeom prst="rect">
              <a:avLst/>
            </a:prstGeom>
          </p:spPr>
          <p:txBody>
            <a:bodyPr vert="horz" wrap="square" lIns="0" tIns="30480" rIns="0" bIns="0" rtlCol="0">
              <a:spAutoFit/>
            </a:bodyPr>
            <a:lstStyle/>
            <a:p>
              <a:pPr marL="198120" marR="5080" indent="-186055">
                <a:lnSpc>
                  <a:spcPts val="1200"/>
                </a:lnSpc>
                <a:spcBef>
                  <a:spcPts val="240"/>
                </a:spcBef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spc="-5" dirty="0">
                  <a:latin typeface="Arial"/>
                  <a:cs typeface="Arial"/>
                </a:rPr>
                <a:t>Hundreds of pension scheme</a:t>
              </a:r>
              <a:r>
                <a:rPr lang="en-US" sz="1400" dirty="0">
                  <a:latin typeface="Arial"/>
                  <a:cs typeface="Arial"/>
                </a:rPr>
                <a:t> Trust structures and Funds </a:t>
              </a:r>
              <a:r>
                <a:rPr lang="en-US" sz="1400" spc="-5" dirty="0">
                  <a:latin typeface="Arial"/>
                  <a:cs typeface="Arial"/>
                </a:rPr>
                <a:t>have been set up </a:t>
              </a:r>
              <a:endParaRPr lang="en-US" sz="1400" dirty="0">
                <a:latin typeface="Arial"/>
                <a:cs typeface="Arial"/>
              </a:endParaRPr>
            </a:p>
            <a:p>
              <a:pPr marL="12065" marR="5080">
                <a:lnSpc>
                  <a:spcPts val="1200"/>
                </a:lnSpc>
                <a:spcBef>
                  <a:spcPts val="240"/>
                </a:spcBef>
                <a:tabLst>
                  <a:tab pos="198120" algn="l"/>
                  <a:tab pos="198755" algn="l"/>
                </a:tabLst>
              </a:pPr>
              <a:endParaRPr lang="en-US" sz="1400" dirty="0">
                <a:latin typeface="Arial"/>
                <a:cs typeface="Arial"/>
              </a:endParaRPr>
            </a:p>
            <a:p>
              <a:pPr marL="198120" marR="290830" indent="-186055">
                <a:lnSpc>
                  <a:spcPts val="1200"/>
                </a:lnSpc>
                <a:spcBef>
                  <a:spcPts val="5"/>
                </a:spcBef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spc="-5" dirty="0">
                  <a:latin typeface="Arial"/>
                  <a:cs typeface="Arial"/>
                </a:rPr>
                <a:t>Assist clients in </a:t>
              </a:r>
              <a:r>
                <a:rPr lang="en-US" sz="1400" dirty="0">
                  <a:latin typeface="Arial"/>
                  <a:cs typeface="Arial"/>
                </a:rPr>
                <a:t>the </a:t>
              </a:r>
              <a:r>
                <a:rPr lang="en-US" sz="1400" spc="-5" dirty="0">
                  <a:latin typeface="Arial"/>
                  <a:cs typeface="Arial"/>
                </a:rPr>
                <a:t>establishment of multiple  territorial</a:t>
              </a:r>
              <a:r>
                <a:rPr lang="en-US" sz="1400" spc="-40" dirty="0">
                  <a:latin typeface="Arial"/>
                  <a:cs typeface="Arial"/>
                </a:rPr>
                <a:t> </a:t>
              </a:r>
              <a:r>
                <a:rPr lang="en-US" sz="1400" spc="-5" dirty="0">
                  <a:latin typeface="Arial"/>
                  <a:cs typeface="Arial"/>
                </a:rPr>
                <a:t>institutions, Trusts and Funds</a:t>
              </a:r>
            </a:p>
            <a:p>
              <a:pPr marL="12065" marR="290830">
                <a:lnSpc>
                  <a:spcPts val="1200"/>
                </a:lnSpc>
                <a:spcBef>
                  <a:spcPts val="5"/>
                </a:spcBef>
                <a:tabLst>
                  <a:tab pos="198120" algn="l"/>
                  <a:tab pos="198755" algn="l"/>
                </a:tabLst>
              </a:pPr>
              <a:endParaRPr lang="en-US" sz="1400" spc="-5" dirty="0">
                <a:latin typeface="Arial"/>
                <a:cs typeface="Arial"/>
              </a:endParaRPr>
            </a:p>
            <a:p>
              <a:pPr marL="198120" marR="290830" indent="-186055">
                <a:lnSpc>
                  <a:spcPts val="1200"/>
                </a:lnSpc>
                <a:spcBef>
                  <a:spcPts val="5"/>
                </a:spcBef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spc="-5" dirty="0">
                  <a:latin typeface="Arial"/>
                  <a:cs typeface="Arial"/>
                </a:rPr>
                <a:t>Partner </a:t>
              </a:r>
              <a:r>
                <a:rPr lang="en-US" sz="1400" dirty="0">
                  <a:latin typeface="Arial"/>
                  <a:cs typeface="Arial"/>
                </a:rPr>
                <a:t>offices </a:t>
              </a:r>
              <a:r>
                <a:rPr lang="en-US" sz="1400" spc="-5" dirty="0">
                  <a:latin typeface="Arial"/>
                  <a:cs typeface="Arial"/>
                </a:rPr>
                <a:t>in Beijing,  Shanghai, Hong Kong and  New York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061C7DF2-7436-491F-A6E9-613D2301B68E}"/>
                </a:ext>
              </a:extLst>
            </p:cNvPr>
            <p:cNvSpPr txBox="1">
              <a:spLocks/>
            </p:cNvSpPr>
            <p:nvPr/>
          </p:nvSpPr>
          <p:spPr>
            <a:xfrm>
              <a:off x="595784" y="1653458"/>
              <a:ext cx="3623879" cy="417422"/>
            </a:xfrm>
            <a:prstGeom prst="rect">
              <a:avLst/>
            </a:prstGeom>
          </p:spPr>
          <p:txBody>
            <a:bodyPr vert="horz" wrap="square" lIns="0" tIns="47625" rIns="0" bIns="0" rtlCol="0" anchor="b">
              <a:sp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b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2700" marR="5080">
                <a:spcBef>
                  <a:spcPts val="375"/>
                </a:spcBef>
              </a:pPr>
              <a:r>
                <a:rPr lang="en-US" sz="2400" b="1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Rich</a:t>
              </a:r>
              <a:r>
                <a:rPr lang="en-US" sz="2400" b="1" cap="none" spc="-10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 Experience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B6F198-F0D6-44BE-850B-51535C7A43CE}"/>
              </a:ext>
            </a:extLst>
          </p:cNvPr>
          <p:cNvGrpSpPr/>
          <p:nvPr/>
        </p:nvGrpSpPr>
        <p:grpSpPr>
          <a:xfrm>
            <a:off x="6766732" y="767321"/>
            <a:ext cx="4692933" cy="2032188"/>
            <a:chOff x="6991581" y="937788"/>
            <a:chExt cx="4692933" cy="2032188"/>
          </a:xfrm>
        </p:grpSpPr>
        <p:sp>
          <p:nvSpPr>
            <p:cNvPr id="15" name="object 15"/>
            <p:cNvSpPr txBox="1"/>
            <p:nvPr/>
          </p:nvSpPr>
          <p:spPr>
            <a:xfrm>
              <a:off x="6991581" y="1505023"/>
              <a:ext cx="4692933" cy="146495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98120" indent="-186055">
                <a:lnSpc>
                  <a:spcPts val="1260"/>
                </a:lnSpc>
                <a:spcBef>
                  <a:spcPts val="105"/>
                </a:spcBef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spc="-5" dirty="0">
                  <a:latin typeface="Arial"/>
                  <a:cs typeface="Arial"/>
                </a:rPr>
                <a:t>Professional and efficient service</a:t>
              </a:r>
              <a:r>
                <a:rPr lang="en-US" sz="1400" spc="-40" dirty="0">
                  <a:latin typeface="Arial"/>
                  <a:cs typeface="Arial"/>
                </a:rPr>
                <a:t> </a:t>
              </a:r>
              <a:r>
                <a:rPr lang="en-US" sz="1400" spc="-5" dirty="0">
                  <a:latin typeface="Arial"/>
                  <a:cs typeface="Arial"/>
                </a:rPr>
                <a:t>team</a:t>
              </a:r>
            </a:p>
            <a:p>
              <a:pPr marL="12065">
                <a:lnSpc>
                  <a:spcPts val="1260"/>
                </a:lnSpc>
                <a:spcBef>
                  <a:spcPts val="105"/>
                </a:spcBef>
                <a:tabLst>
                  <a:tab pos="198120" algn="l"/>
                  <a:tab pos="198755" algn="l"/>
                </a:tabLst>
              </a:pPr>
              <a:endParaRPr lang="en-US" sz="1400" dirty="0">
                <a:latin typeface="Arial"/>
                <a:cs typeface="Arial"/>
              </a:endParaRPr>
            </a:p>
            <a:p>
              <a:pPr marL="198120" marR="116205" indent="-186055">
                <a:lnSpc>
                  <a:spcPts val="1200"/>
                </a:lnSpc>
                <a:spcBef>
                  <a:spcPts val="80"/>
                </a:spcBef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spc="-5" dirty="0">
                  <a:latin typeface="Arial"/>
                  <a:cs typeface="Arial"/>
                </a:rPr>
                <a:t>Extensive network of professional organizations around </a:t>
              </a:r>
              <a:r>
                <a:rPr lang="en-US" sz="1400" dirty="0">
                  <a:latin typeface="Arial"/>
                  <a:cs typeface="Arial"/>
                </a:rPr>
                <a:t>the  </a:t>
              </a:r>
              <a:r>
                <a:rPr lang="en-US" sz="1400" spc="-10" dirty="0">
                  <a:latin typeface="Arial"/>
                  <a:cs typeface="Arial"/>
                </a:rPr>
                <a:t>world</a:t>
              </a:r>
            </a:p>
            <a:p>
              <a:pPr marL="198120" marR="116205" indent="-186055">
                <a:lnSpc>
                  <a:spcPts val="1200"/>
                </a:lnSpc>
                <a:spcBef>
                  <a:spcPts val="80"/>
                </a:spcBef>
                <a:buChar char="•"/>
                <a:tabLst>
                  <a:tab pos="198120" algn="l"/>
                  <a:tab pos="198755" algn="l"/>
                </a:tabLst>
              </a:pPr>
              <a:endParaRPr lang="en-US" sz="1400" dirty="0">
                <a:latin typeface="Arial"/>
                <a:cs typeface="Arial"/>
              </a:endParaRPr>
            </a:p>
            <a:p>
              <a:pPr marL="198120" marR="5080" indent="-186055">
                <a:lnSpc>
                  <a:spcPts val="1200"/>
                </a:lnSpc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dirty="0">
                  <a:latin typeface="Arial"/>
                  <a:cs typeface="Arial"/>
                </a:rPr>
                <a:t>Team members have extensive experience in Fund management administration to Responsible Officer level</a:t>
              </a:r>
            </a:p>
            <a:p>
              <a:pPr marL="198120" marR="5080" indent="-186055">
                <a:lnSpc>
                  <a:spcPts val="1200"/>
                </a:lnSpc>
                <a:buChar char="•"/>
                <a:tabLst>
                  <a:tab pos="198120" algn="l"/>
                  <a:tab pos="198755" algn="l"/>
                </a:tabLst>
              </a:pPr>
              <a:endParaRPr lang="en-US" sz="1400" dirty="0">
                <a:latin typeface="Arial"/>
                <a:cs typeface="Arial"/>
              </a:endParaRPr>
            </a:p>
            <a:p>
              <a:pPr marL="198120" indent="-186055">
                <a:lnSpc>
                  <a:spcPts val="1180"/>
                </a:lnSpc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dirty="0">
                  <a:latin typeface="Arial"/>
                  <a:cs typeface="Arial"/>
                </a:rPr>
                <a:t>Good </a:t>
              </a:r>
              <a:r>
                <a:rPr lang="en-US" sz="1400" spc="-5" dirty="0">
                  <a:latin typeface="Arial"/>
                  <a:cs typeface="Arial"/>
                </a:rPr>
                <a:t>co-operation with</a:t>
              </a:r>
              <a:r>
                <a:rPr lang="en-US" sz="1400" spc="-25" dirty="0">
                  <a:latin typeface="Arial"/>
                  <a:cs typeface="Arial"/>
                </a:rPr>
                <a:t> </a:t>
              </a:r>
              <a:r>
                <a:rPr lang="en-US" sz="1400" spc="-5" dirty="0">
                  <a:latin typeface="Arial"/>
                  <a:cs typeface="Arial"/>
                </a:rPr>
                <a:t>experts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E39ADD3B-F1E0-44C5-88DF-03161917960A}"/>
                </a:ext>
              </a:extLst>
            </p:cNvPr>
            <p:cNvSpPr txBox="1">
              <a:spLocks/>
            </p:cNvSpPr>
            <p:nvPr/>
          </p:nvSpPr>
          <p:spPr>
            <a:xfrm>
              <a:off x="6991581" y="937788"/>
              <a:ext cx="3922393" cy="417422"/>
            </a:xfrm>
            <a:prstGeom prst="rect">
              <a:avLst/>
            </a:prstGeom>
          </p:spPr>
          <p:txBody>
            <a:bodyPr vert="horz" wrap="square" lIns="0" tIns="47625" rIns="0" bIns="0" rtlCol="0" anchor="b">
              <a:sp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b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2700" marR="5080">
                <a:spcBef>
                  <a:spcPts val="375"/>
                </a:spcBef>
              </a:pPr>
              <a:r>
                <a:rPr lang="en-US" sz="2400" b="1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Quality Team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2264E5-DBF2-4BCF-9E4B-902C0EBF783C}"/>
              </a:ext>
            </a:extLst>
          </p:cNvPr>
          <p:cNvGrpSpPr/>
          <p:nvPr/>
        </p:nvGrpSpPr>
        <p:grpSpPr>
          <a:xfrm>
            <a:off x="8090475" y="3429000"/>
            <a:ext cx="4101525" cy="2885592"/>
            <a:chOff x="7977415" y="3162870"/>
            <a:chExt cx="4101525" cy="2885592"/>
          </a:xfrm>
        </p:grpSpPr>
        <p:sp>
          <p:nvSpPr>
            <p:cNvPr id="13" name="object 13"/>
            <p:cNvSpPr txBox="1"/>
            <p:nvPr/>
          </p:nvSpPr>
          <p:spPr>
            <a:xfrm>
              <a:off x="7977415" y="3750589"/>
              <a:ext cx="4101525" cy="22978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8120" marR="5080" indent="-186055">
                <a:lnSpc>
                  <a:spcPts val="1200"/>
                </a:lnSpc>
                <a:spcBef>
                  <a:spcPts val="1415"/>
                </a:spcBef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spc="-5" dirty="0">
                  <a:latin typeface="Arial"/>
                  <a:cs typeface="Arial"/>
                </a:rPr>
                <a:t>Establishment of domestic and </a:t>
              </a:r>
              <a:r>
                <a:rPr lang="en-US" sz="1400" dirty="0">
                  <a:latin typeface="Arial"/>
                  <a:cs typeface="Arial"/>
                </a:rPr>
                <a:t>offshore </a:t>
              </a:r>
              <a:r>
                <a:rPr lang="en-US" sz="1400" spc="-5" dirty="0">
                  <a:latin typeface="Arial"/>
                  <a:cs typeface="Arial"/>
                </a:rPr>
                <a:t>entities  and follow-up company secretarial</a:t>
              </a:r>
              <a:r>
                <a:rPr lang="en-US" sz="1400" spc="-35" dirty="0">
                  <a:latin typeface="Arial"/>
                  <a:cs typeface="Arial"/>
                </a:rPr>
                <a:t> </a:t>
              </a:r>
              <a:r>
                <a:rPr lang="en-US" sz="1400" spc="-5" dirty="0">
                  <a:latin typeface="Arial"/>
                  <a:cs typeface="Arial"/>
                </a:rPr>
                <a:t>services</a:t>
              </a:r>
              <a:br>
                <a:rPr lang="en-US" sz="1400" spc="-5" dirty="0">
                  <a:latin typeface="Arial"/>
                  <a:cs typeface="Arial"/>
                </a:rPr>
              </a:br>
              <a:endParaRPr lang="en-US" sz="1400" dirty="0">
                <a:latin typeface="Arial"/>
                <a:cs typeface="Arial"/>
              </a:endParaRPr>
            </a:p>
            <a:p>
              <a:pPr marL="198120" indent="-186055">
                <a:lnSpc>
                  <a:spcPts val="1120"/>
                </a:lnSpc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spc="-5" dirty="0">
                  <a:latin typeface="Arial"/>
                  <a:cs typeface="Arial"/>
                </a:rPr>
                <a:t>Assist in opening </a:t>
              </a:r>
              <a:r>
                <a:rPr lang="en-US" sz="1400" dirty="0">
                  <a:latin typeface="Arial"/>
                  <a:cs typeface="Arial"/>
                </a:rPr>
                <a:t>offshore </a:t>
              </a:r>
              <a:r>
                <a:rPr lang="en-US" sz="1400" spc="-5" dirty="0">
                  <a:latin typeface="Arial"/>
                  <a:cs typeface="Arial"/>
                </a:rPr>
                <a:t>bank</a:t>
              </a:r>
              <a:r>
                <a:rPr lang="en-US" sz="1400" spc="-85" dirty="0">
                  <a:latin typeface="Arial"/>
                  <a:cs typeface="Arial"/>
                </a:rPr>
                <a:t> </a:t>
              </a:r>
              <a:r>
                <a:rPr lang="en-US" sz="1400" dirty="0">
                  <a:latin typeface="Arial"/>
                  <a:cs typeface="Arial"/>
                </a:rPr>
                <a:t>accounts</a:t>
              </a:r>
              <a:br>
                <a:rPr lang="en-US" sz="1400" dirty="0">
                  <a:latin typeface="Arial"/>
                  <a:cs typeface="Arial"/>
                </a:rPr>
              </a:br>
              <a:endParaRPr lang="en-US" sz="1400" dirty="0">
                <a:latin typeface="Arial"/>
                <a:cs typeface="Arial"/>
              </a:endParaRPr>
            </a:p>
            <a:p>
              <a:pPr marL="198120" marR="40005" indent="-186055">
                <a:lnSpc>
                  <a:spcPts val="1200"/>
                </a:lnSpc>
                <a:spcBef>
                  <a:spcPts val="80"/>
                </a:spcBef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spc="-5" dirty="0">
                  <a:latin typeface="Arial"/>
                  <a:cs typeface="Arial"/>
                </a:rPr>
                <a:t>Domestic enterprise’s </a:t>
              </a:r>
              <a:r>
                <a:rPr lang="en-US" sz="1400" dirty="0">
                  <a:latin typeface="Arial"/>
                  <a:cs typeface="Arial"/>
                </a:rPr>
                <a:t>foreign </a:t>
              </a:r>
              <a:r>
                <a:rPr lang="en-US" sz="1400" spc="-5" dirty="0">
                  <a:latin typeface="Arial"/>
                  <a:cs typeface="Arial"/>
                </a:rPr>
                <a:t>investment filing,  personal </a:t>
              </a:r>
              <a:r>
                <a:rPr lang="en-US" sz="1400" dirty="0">
                  <a:latin typeface="Arial"/>
                  <a:cs typeface="Arial"/>
                </a:rPr>
                <a:t>foreign </a:t>
              </a:r>
              <a:r>
                <a:rPr lang="en-US" sz="1400" spc="-5" dirty="0">
                  <a:latin typeface="Arial"/>
                  <a:cs typeface="Arial"/>
                </a:rPr>
                <a:t>exchange</a:t>
              </a:r>
              <a:r>
                <a:rPr lang="en-US" sz="1400" spc="-65" dirty="0">
                  <a:latin typeface="Arial"/>
                  <a:cs typeface="Arial"/>
                </a:rPr>
                <a:t> </a:t>
              </a:r>
              <a:r>
                <a:rPr lang="en-US" sz="1400" spc="-5" dirty="0">
                  <a:latin typeface="Arial"/>
                  <a:cs typeface="Arial"/>
                </a:rPr>
                <a:t>registration</a:t>
              </a:r>
              <a:br>
                <a:rPr lang="en-US" sz="1400" spc="-5" dirty="0">
                  <a:latin typeface="Arial"/>
                  <a:cs typeface="Arial"/>
                </a:rPr>
              </a:br>
              <a:endParaRPr lang="en-US" sz="1400" dirty="0">
                <a:latin typeface="Arial"/>
                <a:cs typeface="Arial"/>
              </a:endParaRPr>
            </a:p>
            <a:p>
              <a:pPr marL="198120" marR="344170" indent="-186055">
                <a:lnSpc>
                  <a:spcPts val="1200"/>
                </a:lnSpc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spc="-5" dirty="0">
                  <a:latin typeface="Arial"/>
                  <a:cs typeface="Arial"/>
                </a:rPr>
                <a:t>Company secretarial services of HK listed  company</a:t>
              </a:r>
              <a:br>
                <a:rPr lang="en-US" sz="1400" spc="-5" dirty="0">
                  <a:latin typeface="Arial"/>
                  <a:cs typeface="Arial"/>
                </a:rPr>
              </a:br>
              <a:endParaRPr lang="en-US" sz="1400" dirty="0">
                <a:latin typeface="Arial"/>
                <a:cs typeface="Arial"/>
              </a:endParaRPr>
            </a:p>
            <a:p>
              <a:pPr marL="198120" indent="-186055">
                <a:lnSpc>
                  <a:spcPts val="1120"/>
                </a:lnSpc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spc="-5" dirty="0">
                  <a:latin typeface="Arial"/>
                  <a:cs typeface="Arial"/>
                </a:rPr>
                <a:t>Establishment of Charity</a:t>
              </a:r>
              <a:r>
                <a:rPr lang="en-US" sz="1400" spc="-35" dirty="0">
                  <a:latin typeface="Arial"/>
                  <a:cs typeface="Arial"/>
                </a:rPr>
                <a:t> </a:t>
              </a:r>
              <a:r>
                <a:rPr lang="en-US" sz="1400" spc="-5" dirty="0">
                  <a:latin typeface="Arial"/>
                  <a:cs typeface="Arial"/>
                </a:rPr>
                <a:t>Foundation</a:t>
              </a:r>
              <a:br>
                <a:rPr lang="en-US" sz="1400" spc="-5" dirty="0">
                  <a:latin typeface="Arial"/>
                  <a:cs typeface="Arial"/>
                </a:rPr>
              </a:br>
              <a:endParaRPr lang="en-US" sz="1400" dirty="0">
                <a:latin typeface="Arial"/>
                <a:cs typeface="Arial"/>
              </a:endParaRPr>
            </a:p>
            <a:p>
              <a:pPr marL="198120" marR="271780" indent="-186055">
                <a:lnSpc>
                  <a:spcPts val="1200"/>
                </a:lnSpc>
                <a:spcBef>
                  <a:spcPts val="80"/>
                </a:spcBef>
                <a:buChar char="•"/>
                <a:tabLst>
                  <a:tab pos="198120" algn="l"/>
                  <a:tab pos="198755" algn="l"/>
                </a:tabLst>
              </a:pPr>
              <a:r>
                <a:rPr lang="en-US" sz="1400" spc="-5" dirty="0">
                  <a:latin typeface="Arial"/>
                  <a:cs typeface="Arial"/>
                </a:rPr>
                <a:t>US dollar </a:t>
              </a:r>
              <a:r>
                <a:rPr lang="en-US" sz="1400" dirty="0">
                  <a:latin typeface="Arial"/>
                  <a:cs typeface="Arial"/>
                </a:rPr>
                <a:t>Fund </a:t>
              </a:r>
              <a:r>
                <a:rPr lang="en-US" sz="1400" spc="-5" dirty="0">
                  <a:latin typeface="Arial"/>
                  <a:cs typeface="Arial"/>
                </a:rPr>
                <a:t>establishment and follow-up  </a:t>
              </a:r>
              <a:r>
                <a:rPr lang="en-US" sz="1400" dirty="0">
                  <a:latin typeface="Arial"/>
                  <a:cs typeface="Arial"/>
                </a:rPr>
                <a:t>management</a:t>
              </a:r>
              <a:r>
                <a:rPr lang="en-US" sz="1400" spc="-55" dirty="0">
                  <a:latin typeface="Arial"/>
                  <a:cs typeface="Arial"/>
                </a:rPr>
                <a:t> </a:t>
              </a:r>
              <a:r>
                <a:rPr lang="en-US" sz="1400" spc="-5" dirty="0">
                  <a:latin typeface="Arial"/>
                  <a:cs typeface="Arial"/>
                </a:rPr>
                <a:t>services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5059A731-3DA9-42BC-8DF2-E83113874B9A}"/>
                </a:ext>
              </a:extLst>
            </p:cNvPr>
            <p:cNvSpPr txBox="1">
              <a:spLocks/>
            </p:cNvSpPr>
            <p:nvPr/>
          </p:nvSpPr>
          <p:spPr>
            <a:xfrm>
              <a:off x="7977415" y="3162870"/>
              <a:ext cx="3922393" cy="417422"/>
            </a:xfrm>
            <a:prstGeom prst="rect">
              <a:avLst/>
            </a:prstGeom>
          </p:spPr>
          <p:txBody>
            <a:bodyPr vert="horz" wrap="square" lIns="0" tIns="47625" rIns="0" bIns="0" rtlCol="0" anchor="b">
              <a:sp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b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2700" marR="5080">
                <a:spcBef>
                  <a:spcPts val="375"/>
                </a:spcBef>
              </a:pPr>
              <a:r>
                <a:rPr lang="en-US" sz="2400" b="1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Wide Service Scope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86B64C-1E4F-4216-B8D1-24ADE2DD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8969C-3023-4CB2-8F49-B344CA33E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10">
            <a:extLst>
              <a:ext uri="{FF2B5EF4-FFF2-40B4-BE49-F238E27FC236}">
                <a16:creationId xmlns:a16="http://schemas.microsoft.com/office/drawing/2014/main" id="{A5A35B07-9D27-43F8-A278-9380B116A5FC}"/>
              </a:ext>
            </a:extLst>
          </p:cNvPr>
          <p:cNvSpPr txBox="1">
            <a:spLocks/>
          </p:cNvSpPr>
          <p:nvPr/>
        </p:nvSpPr>
        <p:spPr>
          <a:xfrm>
            <a:off x="417525" y="600670"/>
            <a:ext cx="8405813" cy="998350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Cayman </a:t>
            </a:r>
            <a:r>
              <a:rPr lang="en-US" sz="3200" b="1" cap="none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sz="32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Dollar Fund </a:t>
            </a:r>
            <a:r>
              <a:rPr lang="en-US" sz="3200" b="1" cap="none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32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- Compliance</a:t>
            </a:r>
            <a:r>
              <a:rPr lang="en-US" sz="3200" b="1" cap="none" spc="-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63440F-EA10-4AE1-B71D-9D6DA698F75C}"/>
              </a:ext>
            </a:extLst>
          </p:cNvPr>
          <p:cNvGrpSpPr/>
          <p:nvPr/>
        </p:nvGrpSpPr>
        <p:grpSpPr>
          <a:xfrm>
            <a:off x="4978083" y="4728127"/>
            <a:ext cx="2235835" cy="1393190"/>
            <a:chOff x="3869048" y="4728127"/>
            <a:chExt cx="2235835" cy="1393190"/>
          </a:xfrm>
        </p:grpSpPr>
        <p:sp>
          <p:nvSpPr>
            <p:cNvPr id="58" name="object 11">
              <a:extLst>
                <a:ext uri="{FF2B5EF4-FFF2-40B4-BE49-F238E27FC236}">
                  <a16:creationId xmlns:a16="http://schemas.microsoft.com/office/drawing/2014/main" id="{15ACEDE8-1FCD-4D43-9353-E833A0A9B5AB}"/>
                </a:ext>
              </a:extLst>
            </p:cNvPr>
            <p:cNvSpPr/>
            <p:nvPr/>
          </p:nvSpPr>
          <p:spPr>
            <a:xfrm>
              <a:off x="3869048" y="4728127"/>
              <a:ext cx="2235835" cy="1393190"/>
            </a:xfrm>
            <a:custGeom>
              <a:avLst/>
              <a:gdLst/>
              <a:ahLst/>
              <a:cxnLst/>
              <a:rect l="l" t="t" r="r" b="b"/>
              <a:pathLst>
                <a:path w="2235835" h="1393189">
                  <a:moveTo>
                    <a:pt x="0" y="1392935"/>
                  </a:moveTo>
                  <a:lnTo>
                    <a:pt x="1117854" y="0"/>
                  </a:lnTo>
                  <a:lnTo>
                    <a:pt x="2235708" y="1392935"/>
                  </a:lnTo>
                  <a:lnTo>
                    <a:pt x="0" y="139293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bject 12">
              <a:extLst>
                <a:ext uri="{FF2B5EF4-FFF2-40B4-BE49-F238E27FC236}">
                  <a16:creationId xmlns:a16="http://schemas.microsoft.com/office/drawing/2014/main" id="{6D80DD72-FCE8-4C13-B689-670F19976F2D}"/>
                </a:ext>
              </a:extLst>
            </p:cNvPr>
            <p:cNvSpPr txBox="1"/>
            <p:nvPr/>
          </p:nvSpPr>
          <p:spPr>
            <a:xfrm>
              <a:off x="4202740" y="5527422"/>
              <a:ext cx="1568450" cy="56618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905" algn="ctr">
                <a:lnSpc>
                  <a:spcPct val="100000"/>
                </a:lnSpc>
                <a:spcBef>
                  <a:spcPts val="95"/>
                </a:spcBef>
              </a:pPr>
              <a:r>
                <a:rPr sz="1200" b="0" spc="1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 </a:t>
              </a:r>
              <a:r>
                <a:rPr sz="1200" b="0" spc="2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Dollar</a:t>
              </a:r>
              <a:r>
                <a:rPr sz="1200" b="0" spc="12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0" spc="1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</a:t>
              </a:r>
              <a:endParaRPr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sz="1200" spc="30" dirty="0">
                  <a:latin typeface="Arial" panose="020B0604020202020204" pitchFamily="34" charset="0"/>
                  <a:cs typeface="Arial" panose="020B0604020202020204" pitchFamily="34" charset="0"/>
                </a:rPr>
                <a:t>(Cayman </a:t>
              </a:r>
              <a:r>
                <a:rPr sz="1200" spc="20" dirty="0">
                  <a:latin typeface="Arial" panose="020B0604020202020204" pitchFamily="34" charset="0"/>
                  <a:cs typeface="Arial" panose="020B0604020202020204" pitchFamily="34" charset="0"/>
                </a:rPr>
                <a:t>Limited</a:t>
              </a:r>
              <a:r>
                <a:rPr sz="120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15" dirty="0">
                  <a:latin typeface="Arial" panose="020B0604020202020204" pitchFamily="34" charset="0"/>
                  <a:cs typeface="Arial" panose="020B0604020202020204" pitchFamily="34" charset="0"/>
                </a:rPr>
                <a:t>Partner)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object 16">
            <a:extLst>
              <a:ext uri="{FF2B5EF4-FFF2-40B4-BE49-F238E27FC236}">
                <a16:creationId xmlns:a16="http://schemas.microsoft.com/office/drawing/2014/main" id="{B06860A1-1A67-4DBA-9110-26747769C11A}"/>
              </a:ext>
            </a:extLst>
          </p:cNvPr>
          <p:cNvSpPr/>
          <p:nvPr/>
        </p:nvSpPr>
        <p:spPr>
          <a:xfrm>
            <a:off x="8719108" y="5112302"/>
            <a:ext cx="1720850" cy="1009015"/>
          </a:xfrm>
          <a:custGeom>
            <a:avLst/>
            <a:gdLst/>
            <a:ahLst/>
            <a:cxnLst/>
            <a:rect l="l" t="t" r="r" b="b"/>
            <a:pathLst>
              <a:path w="1720850" h="1009014">
                <a:moveTo>
                  <a:pt x="0" y="504443"/>
                </a:moveTo>
                <a:lnTo>
                  <a:pt x="7853" y="435993"/>
                </a:lnTo>
                <a:lnTo>
                  <a:pt x="30730" y="370341"/>
                </a:lnTo>
                <a:lnTo>
                  <a:pt x="67606" y="308090"/>
                </a:lnTo>
                <a:lnTo>
                  <a:pt x="117455" y="249840"/>
                </a:lnTo>
                <a:lnTo>
                  <a:pt x="146924" y="222403"/>
                </a:lnTo>
                <a:lnTo>
                  <a:pt x="179253" y="196191"/>
                </a:lnTo>
                <a:lnTo>
                  <a:pt x="214312" y="171281"/>
                </a:lnTo>
                <a:lnTo>
                  <a:pt x="251974" y="147747"/>
                </a:lnTo>
                <a:lnTo>
                  <a:pt x="292111" y="125663"/>
                </a:lnTo>
                <a:lnTo>
                  <a:pt x="334594" y="105106"/>
                </a:lnTo>
                <a:lnTo>
                  <a:pt x="379295" y="86150"/>
                </a:lnTo>
                <a:lnTo>
                  <a:pt x="426087" y="68870"/>
                </a:lnTo>
                <a:lnTo>
                  <a:pt x="474841" y="53342"/>
                </a:lnTo>
                <a:lnTo>
                  <a:pt x="525429" y="39641"/>
                </a:lnTo>
                <a:lnTo>
                  <a:pt x="577723" y="27841"/>
                </a:lnTo>
                <a:lnTo>
                  <a:pt x="631595" y="18019"/>
                </a:lnTo>
                <a:lnTo>
                  <a:pt x="686917" y="10248"/>
                </a:lnTo>
                <a:lnTo>
                  <a:pt x="743560" y="4604"/>
                </a:lnTo>
                <a:lnTo>
                  <a:pt x="801396" y="1163"/>
                </a:lnTo>
                <a:lnTo>
                  <a:pt x="860297" y="0"/>
                </a:lnTo>
                <a:lnTo>
                  <a:pt x="919199" y="1163"/>
                </a:lnTo>
                <a:lnTo>
                  <a:pt x="977035" y="4604"/>
                </a:lnTo>
                <a:lnTo>
                  <a:pt x="1033678" y="10248"/>
                </a:lnTo>
                <a:lnTo>
                  <a:pt x="1089000" y="18019"/>
                </a:lnTo>
                <a:lnTo>
                  <a:pt x="1142872" y="27841"/>
                </a:lnTo>
                <a:lnTo>
                  <a:pt x="1195166" y="39641"/>
                </a:lnTo>
                <a:lnTo>
                  <a:pt x="1245754" y="53342"/>
                </a:lnTo>
                <a:lnTo>
                  <a:pt x="1294508" y="68870"/>
                </a:lnTo>
                <a:lnTo>
                  <a:pt x="1341300" y="86150"/>
                </a:lnTo>
                <a:lnTo>
                  <a:pt x="1386001" y="105106"/>
                </a:lnTo>
                <a:lnTo>
                  <a:pt x="1428484" y="125663"/>
                </a:lnTo>
                <a:lnTo>
                  <a:pt x="1468621" y="147747"/>
                </a:lnTo>
                <a:lnTo>
                  <a:pt x="1506283" y="171281"/>
                </a:lnTo>
                <a:lnTo>
                  <a:pt x="1541342" y="196191"/>
                </a:lnTo>
                <a:lnTo>
                  <a:pt x="1573671" y="222403"/>
                </a:lnTo>
                <a:lnTo>
                  <a:pt x="1603140" y="249840"/>
                </a:lnTo>
                <a:lnTo>
                  <a:pt x="1629622" y="278427"/>
                </a:lnTo>
                <a:lnTo>
                  <a:pt x="1673113" y="338753"/>
                </a:lnTo>
                <a:lnTo>
                  <a:pt x="1703117" y="402780"/>
                </a:lnTo>
                <a:lnTo>
                  <a:pt x="1718611" y="469906"/>
                </a:lnTo>
                <a:lnTo>
                  <a:pt x="1720595" y="504443"/>
                </a:lnTo>
                <a:lnTo>
                  <a:pt x="1718611" y="538981"/>
                </a:lnTo>
                <a:lnTo>
                  <a:pt x="1703117" y="606107"/>
                </a:lnTo>
                <a:lnTo>
                  <a:pt x="1673113" y="670134"/>
                </a:lnTo>
                <a:lnTo>
                  <a:pt x="1629622" y="730460"/>
                </a:lnTo>
                <a:lnTo>
                  <a:pt x="1603140" y="759047"/>
                </a:lnTo>
                <a:lnTo>
                  <a:pt x="1573671" y="786484"/>
                </a:lnTo>
                <a:lnTo>
                  <a:pt x="1541342" y="812696"/>
                </a:lnTo>
                <a:lnTo>
                  <a:pt x="1506283" y="837606"/>
                </a:lnTo>
                <a:lnTo>
                  <a:pt x="1468621" y="861140"/>
                </a:lnTo>
                <a:lnTo>
                  <a:pt x="1428484" y="883224"/>
                </a:lnTo>
                <a:lnTo>
                  <a:pt x="1386001" y="903781"/>
                </a:lnTo>
                <a:lnTo>
                  <a:pt x="1341300" y="922737"/>
                </a:lnTo>
                <a:lnTo>
                  <a:pt x="1294508" y="940017"/>
                </a:lnTo>
                <a:lnTo>
                  <a:pt x="1245754" y="955545"/>
                </a:lnTo>
                <a:lnTo>
                  <a:pt x="1195166" y="969246"/>
                </a:lnTo>
                <a:lnTo>
                  <a:pt x="1142872" y="981046"/>
                </a:lnTo>
                <a:lnTo>
                  <a:pt x="1089000" y="990868"/>
                </a:lnTo>
                <a:lnTo>
                  <a:pt x="1033678" y="998639"/>
                </a:lnTo>
                <a:lnTo>
                  <a:pt x="977035" y="1004283"/>
                </a:lnTo>
                <a:lnTo>
                  <a:pt x="919199" y="1007724"/>
                </a:lnTo>
                <a:lnTo>
                  <a:pt x="860297" y="1008887"/>
                </a:lnTo>
                <a:lnTo>
                  <a:pt x="801396" y="1007724"/>
                </a:lnTo>
                <a:lnTo>
                  <a:pt x="743560" y="1004283"/>
                </a:lnTo>
                <a:lnTo>
                  <a:pt x="686917" y="998639"/>
                </a:lnTo>
                <a:lnTo>
                  <a:pt x="631595" y="990868"/>
                </a:lnTo>
                <a:lnTo>
                  <a:pt x="577723" y="981046"/>
                </a:lnTo>
                <a:lnTo>
                  <a:pt x="525429" y="969246"/>
                </a:lnTo>
                <a:lnTo>
                  <a:pt x="474841" y="955545"/>
                </a:lnTo>
                <a:lnTo>
                  <a:pt x="426087" y="940017"/>
                </a:lnTo>
                <a:lnTo>
                  <a:pt x="379295" y="922737"/>
                </a:lnTo>
                <a:lnTo>
                  <a:pt x="334594" y="903781"/>
                </a:lnTo>
                <a:lnTo>
                  <a:pt x="292111" y="883224"/>
                </a:lnTo>
                <a:lnTo>
                  <a:pt x="251974" y="861140"/>
                </a:lnTo>
                <a:lnTo>
                  <a:pt x="214312" y="837606"/>
                </a:lnTo>
                <a:lnTo>
                  <a:pt x="179253" y="812696"/>
                </a:lnTo>
                <a:lnTo>
                  <a:pt x="146924" y="786484"/>
                </a:lnTo>
                <a:lnTo>
                  <a:pt x="117455" y="759047"/>
                </a:lnTo>
                <a:lnTo>
                  <a:pt x="90973" y="730460"/>
                </a:lnTo>
                <a:lnTo>
                  <a:pt x="47482" y="670134"/>
                </a:lnTo>
                <a:lnTo>
                  <a:pt x="17478" y="606107"/>
                </a:lnTo>
                <a:lnTo>
                  <a:pt x="1984" y="538981"/>
                </a:lnTo>
                <a:lnTo>
                  <a:pt x="0" y="5044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17">
            <a:extLst>
              <a:ext uri="{FF2B5EF4-FFF2-40B4-BE49-F238E27FC236}">
                <a16:creationId xmlns:a16="http://schemas.microsoft.com/office/drawing/2014/main" id="{BE45524D-A373-401C-AC26-73D5347344B7}"/>
              </a:ext>
            </a:extLst>
          </p:cNvPr>
          <p:cNvSpPr txBox="1"/>
          <p:nvPr/>
        </p:nvSpPr>
        <p:spPr>
          <a:xfrm>
            <a:off x="4949708" y="3816215"/>
            <a:ext cx="2218275" cy="36933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085"/>
              </a:spcBef>
            </a:pPr>
            <a:r>
              <a:rPr sz="1200" b="0" spc="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sz="1200" b="0" spc="9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endParaRPr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(Cayman 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sz="1200" spc="35" dirty="0">
                <a:latin typeface="Arial" panose="020B0604020202020204" pitchFamily="34" charset="0"/>
                <a:cs typeface="Arial" panose="020B0604020202020204" pitchFamily="34" charset="0"/>
              </a:rPr>
              <a:t> Company)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18">
            <a:extLst>
              <a:ext uri="{FF2B5EF4-FFF2-40B4-BE49-F238E27FC236}">
                <a16:creationId xmlns:a16="http://schemas.microsoft.com/office/drawing/2014/main" id="{0899434E-7066-431A-84C7-B0008341177D}"/>
              </a:ext>
            </a:extLst>
          </p:cNvPr>
          <p:cNvSpPr txBox="1"/>
          <p:nvPr/>
        </p:nvSpPr>
        <p:spPr>
          <a:xfrm>
            <a:off x="9247347" y="5471422"/>
            <a:ext cx="664372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Investor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19">
            <a:extLst>
              <a:ext uri="{FF2B5EF4-FFF2-40B4-BE49-F238E27FC236}">
                <a16:creationId xmlns:a16="http://schemas.microsoft.com/office/drawing/2014/main" id="{3B2FA0DB-5AF1-4E80-AA43-6571424B5237}"/>
              </a:ext>
            </a:extLst>
          </p:cNvPr>
          <p:cNvSpPr txBox="1"/>
          <p:nvPr/>
        </p:nvSpPr>
        <p:spPr>
          <a:xfrm>
            <a:off x="2122196" y="3849823"/>
            <a:ext cx="1918009" cy="74122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R="32384" algn="ctr">
              <a:lnSpc>
                <a:spcPct val="100000"/>
              </a:lnSpc>
            </a:pPr>
            <a:r>
              <a:rPr sz="1200" b="0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sz="1200" b="0" spc="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b="0" spc="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sz="1200" b="0" spc="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sz="1200" b="0" spc="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Advisor）</a:t>
            </a:r>
            <a:endParaRPr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(Cayman 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sz="1200" spc="35" dirty="0">
                <a:latin typeface="Arial" panose="020B0604020202020204" pitchFamily="34" charset="0"/>
                <a:cs typeface="Arial" panose="020B0604020202020204" pitchFamily="34" charset="0"/>
              </a:rPr>
              <a:t> Company)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object 20">
            <a:extLst>
              <a:ext uri="{FF2B5EF4-FFF2-40B4-BE49-F238E27FC236}">
                <a16:creationId xmlns:a16="http://schemas.microsoft.com/office/drawing/2014/main" id="{E7FCD7D7-FAD7-4D93-A7B3-AD0E1B527850}"/>
              </a:ext>
            </a:extLst>
          </p:cNvPr>
          <p:cNvGrpSpPr/>
          <p:nvPr/>
        </p:nvGrpSpPr>
        <p:grpSpPr>
          <a:xfrm>
            <a:off x="4085439" y="4629916"/>
            <a:ext cx="1114721" cy="877389"/>
            <a:chOff x="3558540" y="4485144"/>
            <a:chExt cx="840740" cy="869950"/>
          </a:xfrm>
        </p:grpSpPr>
        <p:sp>
          <p:nvSpPr>
            <p:cNvPr id="68" name="object 21">
              <a:extLst>
                <a:ext uri="{FF2B5EF4-FFF2-40B4-BE49-F238E27FC236}">
                  <a16:creationId xmlns:a16="http://schemas.microsoft.com/office/drawing/2014/main" id="{19A508BF-6250-4BE6-9D20-D384363AD632}"/>
                </a:ext>
              </a:extLst>
            </p:cNvPr>
            <p:cNvSpPr/>
            <p:nvPr/>
          </p:nvSpPr>
          <p:spPr>
            <a:xfrm>
              <a:off x="3602672" y="4530801"/>
              <a:ext cx="790575" cy="817880"/>
            </a:xfrm>
            <a:custGeom>
              <a:avLst/>
              <a:gdLst/>
              <a:ahLst/>
              <a:cxnLst/>
              <a:rect l="l" t="t" r="r" b="b"/>
              <a:pathLst>
                <a:path w="790575" h="817879">
                  <a:moveTo>
                    <a:pt x="790194" y="81777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bject 22">
              <a:extLst>
                <a:ext uri="{FF2B5EF4-FFF2-40B4-BE49-F238E27FC236}">
                  <a16:creationId xmlns:a16="http://schemas.microsoft.com/office/drawing/2014/main" id="{0D07B6FD-1FE6-4016-AED0-B49B9F171040}"/>
                </a:ext>
              </a:extLst>
            </p:cNvPr>
            <p:cNvSpPr/>
            <p:nvPr/>
          </p:nvSpPr>
          <p:spPr>
            <a:xfrm>
              <a:off x="3558540" y="4485144"/>
              <a:ext cx="80645" cy="81280"/>
            </a:xfrm>
            <a:custGeom>
              <a:avLst/>
              <a:gdLst/>
              <a:ahLst/>
              <a:cxnLst/>
              <a:rect l="l" t="t" r="r" b="b"/>
              <a:pathLst>
                <a:path w="80645" h="81279">
                  <a:moveTo>
                    <a:pt x="0" y="0"/>
                  </a:moveTo>
                  <a:lnTo>
                    <a:pt x="25552" y="81267"/>
                  </a:lnTo>
                  <a:lnTo>
                    <a:pt x="80352" y="2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bject 23">
            <a:extLst>
              <a:ext uri="{FF2B5EF4-FFF2-40B4-BE49-F238E27FC236}">
                <a16:creationId xmlns:a16="http://schemas.microsoft.com/office/drawing/2014/main" id="{EA2EEAB3-02CC-481B-831F-F755A9C452DA}"/>
              </a:ext>
            </a:extLst>
          </p:cNvPr>
          <p:cNvSpPr txBox="1"/>
          <p:nvPr/>
        </p:nvSpPr>
        <p:spPr>
          <a:xfrm>
            <a:off x="2663579" y="4902952"/>
            <a:ext cx="1815791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sz="12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object 24">
            <a:extLst>
              <a:ext uri="{FF2B5EF4-FFF2-40B4-BE49-F238E27FC236}">
                <a16:creationId xmlns:a16="http://schemas.microsoft.com/office/drawing/2014/main" id="{9ADF60B9-3808-41D2-986D-8BE328ED5651}"/>
              </a:ext>
            </a:extLst>
          </p:cNvPr>
          <p:cNvGrpSpPr/>
          <p:nvPr/>
        </p:nvGrpSpPr>
        <p:grpSpPr>
          <a:xfrm>
            <a:off x="5982646" y="4257171"/>
            <a:ext cx="76200" cy="436245"/>
            <a:chOff x="4884534" y="4245609"/>
            <a:chExt cx="76200" cy="436245"/>
          </a:xfrm>
        </p:grpSpPr>
        <p:sp>
          <p:nvSpPr>
            <p:cNvPr id="72" name="object 25">
              <a:extLst>
                <a:ext uri="{FF2B5EF4-FFF2-40B4-BE49-F238E27FC236}">
                  <a16:creationId xmlns:a16="http://schemas.microsoft.com/office/drawing/2014/main" id="{3C7AF3BA-F1A9-4781-986F-77D358077C37}"/>
                </a:ext>
              </a:extLst>
            </p:cNvPr>
            <p:cNvSpPr/>
            <p:nvPr/>
          </p:nvSpPr>
          <p:spPr>
            <a:xfrm>
              <a:off x="4922342" y="4251959"/>
              <a:ext cx="8255" cy="366395"/>
            </a:xfrm>
            <a:custGeom>
              <a:avLst/>
              <a:gdLst/>
              <a:ahLst/>
              <a:cxnLst/>
              <a:rect l="l" t="t" r="r" b="b"/>
              <a:pathLst>
                <a:path w="8254" h="366395">
                  <a:moveTo>
                    <a:pt x="0" y="366280"/>
                  </a:moveTo>
                  <a:lnTo>
                    <a:pt x="779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object 26">
              <a:extLst>
                <a:ext uri="{FF2B5EF4-FFF2-40B4-BE49-F238E27FC236}">
                  <a16:creationId xmlns:a16="http://schemas.microsoft.com/office/drawing/2014/main" id="{540A08F5-0AF9-4FB4-9404-B23245193022}"/>
                </a:ext>
              </a:extLst>
            </p:cNvPr>
            <p:cNvSpPr/>
            <p:nvPr/>
          </p:nvSpPr>
          <p:spPr>
            <a:xfrm>
              <a:off x="4884534" y="4604727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70">
                  <a:moveTo>
                    <a:pt x="0" y="0"/>
                  </a:moveTo>
                  <a:lnTo>
                    <a:pt x="36461" y="77000"/>
                  </a:lnTo>
                  <a:lnTo>
                    <a:pt x="76187" y="1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object 27">
            <a:extLst>
              <a:ext uri="{FF2B5EF4-FFF2-40B4-BE49-F238E27FC236}">
                <a16:creationId xmlns:a16="http://schemas.microsoft.com/office/drawing/2014/main" id="{9F44B8F1-AE66-4192-8BFD-A1701A314ED2}"/>
              </a:ext>
            </a:extLst>
          </p:cNvPr>
          <p:cNvSpPr txBox="1"/>
          <p:nvPr/>
        </p:nvSpPr>
        <p:spPr>
          <a:xfrm>
            <a:off x="4919360" y="4327285"/>
            <a:ext cx="126321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40" dirty="0">
                <a:latin typeface="Arial" panose="020B0604020202020204" pitchFamily="34" charset="0"/>
                <a:cs typeface="Arial" panose="020B0604020202020204" pitchFamily="34" charset="0"/>
              </a:rPr>
              <a:t>Holding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28">
            <a:extLst>
              <a:ext uri="{FF2B5EF4-FFF2-40B4-BE49-F238E27FC236}">
                <a16:creationId xmlns:a16="http://schemas.microsoft.com/office/drawing/2014/main" id="{F0DDA4E8-9A72-4567-993C-22BAB5C2430E}"/>
              </a:ext>
            </a:extLst>
          </p:cNvPr>
          <p:cNvSpPr txBox="1"/>
          <p:nvPr/>
        </p:nvSpPr>
        <p:spPr>
          <a:xfrm>
            <a:off x="7363814" y="5362641"/>
            <a:ext cx="1309872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40" dirty="0">
                <a:latin typeface="Arial" panose="020B0604020202020204" pitchFamily="34" charset="0"/>
                <a:cs typeface="Arial" panose="020B0604020202020204" pitchFamily="34" charset="0"/>
              </a:rPr>
              <a:t>Holding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D16CAF-794C-4A0F-8DD9-10A223B5F6B2}"/>
              </a:ext>
            </a:extLst>
          </p:cNvPr>
          <p:cNvGrpSpPr/>
          <p:nvPr/>
        </p:nvGrpSpPr>
        <p:grpSpPr>
          <a:xfrm>
            <a:off x="576884" y="1911780"/>
            <a:ext cx="3257500" cy="991150"/>
            <a:chOff x="576884" y="1664030"/>
            <a:chExt cx="3257500" cy="991150"/>
          </a:xfrm>
        </p:grpSpPr>
        <p:sp>
          <p:nvSpPr>
            <p:cNvPr id="76" name="object 29">
              <a:extLst>
                <a:ext uri="{FF2B5EF4-FFF2-40B4-BE49-F238E27FC236}">
                  <a16:creationId xmlns:a16="http://schemas.microsoft.com/office/drawing/2014/main" id="{0A6B5DA5-9332-4FB6-91AA-7564FBC3EB7A}"/>
                </a:ext>
              </a:extLst>
            </p:cNvPr>
            <p:cNvSpPr txBox="1"/>
            <p:nvPr/>
          </p:nvSpPr>
          <p:spPr>
            <a:xfrm>
              <a:off x="576884" y="1664030"/>
              <a:ext cx="2994591" cy="38279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065">
                <a:lnSpc>
                  <a:spcPct val="100000"/>
                </a:lnSpc>
                <a:spcBef>
                  <a:spcPts val="105"/>
                </a:spcBef>
                <a:tabLst>
                  <a:tab pos="299085" algn="l"/>
                  <a:tab pos="299720" algn="l"/>
                </a:tabLst>
              </a:pPr>
              <a:r>
                <a:rPr sz="24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Cayman</a:t>
              </a:r>
              <a:r>
                <a:rPr sz="2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Legislation</a:t>
              </a:r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bject 30">
              <a:extLst>
                <a:ext uri="{FF2B5EF4-FFF2-40B4-BE49-F238E27FC236}">
                  <a16:creationId xmlns:a16="http://schemas.microsoft.com/office/drawing/2014/main" id="{F4CA1F70-494C-4841-A2AF-B5C28267F24F}"/>
                </a:ext>
              </a:extLst>
            </p:cNvPr>
            <p:cNvSpPr txBox="1"/>
            <p:nvPr/>
          </p:nvSpPr>
          <p:spPr>
            <a:xfrm>
              <a:off x="657288" y="2074893"/>
              <a:ext cx="3177096" cy="580287"/>
            </a:xfrm>
            <a:prstGeom prst="rect">
              <a:avLst/>
            </a:prstGeom>
          </p:spPr>
          <p:txBody>
            <a:bodyPr vert="horz" wrap="square" lIns="0" tIns="48895" rIns="0" bIns="0" rtlCol="0">
              <a:spAutoFit/>
            </a:bodyPr>
            <a:lstStyle/>
            <a:p>
              <a:pPr marL="299085" indent="-287020">
                <a:lnSpc>
                  <a:spcPct val="100000"/>
                </a:lnSpc>
                <a:spcBef>
                  <a:spcPts val="385"/>
                </a:spcBef>
                <a:buChar char="•"/>
                <a:tabLst>
                  <a:tab pos="299085" algn="l"/>
                  <a:tab pos="299720" algn="l"/>
                </a:tabLst>
              </a:pPr>
              <a:r>
                <a:rPr sz="1600" spc="-5" dirty="0">
                  <a:latin typeface="Arial" panose="020B0604020202020204" pitchFamily="34" charset="0"/>
                  <a:cs typeface="Arial" panose="020B0604020202020204" pitchFamily="34" charset="0"/>
                </a:rPr>
                <a:t>Legislation of Cayman</a:t>
              </a:r>
              <a:r>
                <a:rPr sz="1600" spc="-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spc="-5" dirty="0">
                  <a:latin typeface="Arial" panose="020B0604020202020204" pitchFamily="34" charset="0"/>
                  <a:cs typeface="Arial" panose="020B0604020202020204" pitchFamily="34" charset="0"/>
                </a:rPr>
                <a:t>(AML)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99085" indent="-287020">
                <a:lnSpc>
                  <a:spcPct val="100000"/>
                </a:lnSpc>
                <a:spcBef>
                  <a:spcPts val="290"/>
                </a:spcBef>
                <a:buChar char="•"/>
                <a:tabLst>
                  <a:tab pos="299085" algn="l"/>
                  <a:tab pos="299720" algn="l"/>
                </a:tabLst>
              </a:pPr>
              <a:r>
                <a:rPr sz="1600" spc="-5" dirty="0">
                  <a:latin typeface="Arial" panose="020B0604020202020204" pitchFamily="34" charset="0"/>
                  <a:cs typeface="Arial" panose="020B0604020202020204" pitchFamily="34" charset="0"/>
                </a:rPr>
                <a:t>Legislation of</a:t>
              </a:r>
              <a:r>
                <a:rPr sz="1600" spc="-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spc="-5" dirty="0">
                  <a:latin typeface="Arial" panose="020B0604020202020204" pitchFamily="34" charset="0"/>
                  <a:cs typeface="Arial" panose="020B0604020202020204" pitchFamily="34" charset="0"/>
                </a:rPr>
                <a:t>CRS/FATCA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object 32">
            <a:extLst>
              <a:ext uri="{FF2B5EF4-FFF2-40B4-BE49-F238E27FC236}">
                <a16:creationId xmlns:a16="http://schemas.microsoft.com/office/drawing/2014/main" id="{4A241D29-6B2D-4738-B6AE-BD25147DBB30}"/>
              </a:ext>
            </a:extLst>
          </p:cNvPr>
          <p:cNvSpPr txBox="1"/>
          <p:nvPr/>
        </p:nvSpPr>
        <p:spPr>
          <a:xfrm>
            <a:off x="657288" y="3142861"/>
            <a:ext cx="9422793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0"/>
              </a:spcBef>
              <a:tabLst>
                <a:tab pos="299085" algn="l"/>
                <a:tab pos="299720" algn="l"/>
              </a:tabLst>
            </a:pPr>
            <a:r>
              <a:rPr sz="15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sz="155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</a:t>
            </a:r>
            <a:r>
              <a:rPr lang="en-US" sz="155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</a:t>
            </a:r>
            <a:r>
              <a:rPr sz="155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includes </a:t>
            </a:r>
            <a:r>
              <a:rPr sz="1550" b="1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sz="155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requirements on </a:t>
            </a:r>
            <a:r>
              <a:rPr lang="en-US" sz="155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sz="155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sz="1550" b="1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en-US" sz="1550" b="1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sz="1550" b="1" spc="8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n-US" sz="155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15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BC9701-E992-48D7-9F09-78DA7412BC34}"/>
              </a:ext>
            </a:extLst>
          </p:cNvPr>
          <p:cNvGrpSpPr/>
          <p:nvPr/>
        </p:nvGrpSpPr>
        <p:grpSpPr>
          <a:xfrm>
            <a:off x="4779790" y="1908431"/>
            <a:ext cx="3291852" cy="793021"/>
            <a:chOff x="4442798" y="1610991"/>
            <a:chExt cx="3291852" cy="793021"/>
          </a:xfrm>
        </p:grpSpPr>
        <p:sp>
          <p:nvSpPr>
            <p:cNvPr id="78" name="object 31">
              <a:extLst>
                <a:ext uri="{FF2B5EF4-FFF2-40B4-BE49-F238E27FC236}">
                  <a16:creationId xmlns:a16="http://schemas.microsoft.com/office/drawing/2014/main" id="{C9128E7D-55D5-4F5C-A204-59471C591C6C}"/>
                </a:ext>
              </a:extLst>
            </p:cNvPr>
            <p:cNvSpPr txBox="1"/>
            <p:nvPr/>
          </p:nvSpPr>
          <p:spPr>
            <a:xfrm>
              <a:off x="4969052" y="1610991"/>
              <a:ext cx="2765598" cy="410369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065">
                <a:lnSpc>
                  <a:spcPct val="100000"/>
                </a:lnSpc>
                <a:spcBef>
                  <a:spcPts val="320"/>
                </a:spcBef>
                <a:tabLst>
                  <a:tab pos="299085" algn="l"/>
                  <a:tab pos="299720" algn="l"/>
                </a:tabLst>
              </a:pPr>
              <a:r>
                <a:rPr sz="2400" b="1" spc="10" dirty="0">
                  <a:latin typeface="Arial" panose="020B0604020202020204" pitchFamily="34" charset="0"/>
                  <a:cs typeface="Arial" panose="020B0604020202020204" pitchFamily="34" charset="0"/>
                </a:rPr>
                <a:t>Register</a:t>
              </a:r>
              <a:r>
                <a:rPr sz="1550" b="1" spc="-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400" b="1" spc="10" dirty="0">
                  <a:latin typeface="Arial" panose="020B0604020202020204" pitchFamily="34" charset="0"/>
                  <a:cs typeface="Arial" panose="020B0604020202020204" pitchFamily="34" charset="0"/>
                </a:rPr>
                <a:t>Person</a:t>
              </a:r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BB43969-7BFE-4044-9950-AF5AB36D4D1A}"/>
                </a:ext>
              </a:extLst>
            </p:cNvPr>
            <p:cNvSpPr/>
            <p:nvPr/>
          </p:nvSpPr>
          <p:spPr>
            <a:xfrm>
              <a:off x="4442798" y="2065458"/>
              <a:ext cx="24747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56285" lvl="1" indent="-287020">
                <a:lnSpc>
                  <a:spcPct val="100000"/>
                </a:lnSpc>
                <a:spcBef>
                  <a:spcPts val="150"/>
                </a:spcBef>
                <a:buChar char="•"/>
                <a:tabLst>
                  <a:tab pos="756285" algn="l"/>
                  <a:tab pos="756920" algn="l"/>
                </a:tabLst>
              </a:pPr>
              <a:r>
                <a:rPr lang="en-US" sz="1600" spc="-5" dirty="0">
                  <a:latin typeface="Arial" panose="020B0604020202020204" pitchFamily="34" charset="0"/>
                  <a:cs typeface="Arial" panose="020B0604020202020204" pitchFamily="34" charset="0"/>
                </a:rPr>
                <a:t>Cayman</a:t>
              </a:r>
              <a:r>
                <a:rPr lang="en-US" sz="1600" spc="-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spc="-5" dirty="0">
                  <a:latin typeface="Arial" panose="020B0604020202020204" pitchFamily="34" charset="0"/>
                  <a:cs typeface="Arial" panose="020B0604020202020204" pitchFamily="34" charset="0"/>
                </a:rPr>
                <a:t>(AML)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78BC08-26D5-450C-AB65-BBC2FA622771}"/>
              </a:ext>
            </a:extLst>
          </p:cNvPr>
          <p:cNvCxnSpPr>
            <a:cxnSpLocks/>
          </p:cNvCxnSpPr>
          <p:nvPr/>
        </p:nvCxnSpPr>
        <p:spPr>
          <a:xfrm flipH="1">
            <a:off x="7055910" y="5630900"/>
            <a:ext cx="15723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61FA8B0A-66DA-4770-A7CB-0DB2ECDB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4452938" y="1807465"/>
            <a:ext cx="3286125" cy="3427729"/>
            <a:chOff x="3339084" y="1807464"/>
            <a:chExt cx="3286125" cy="3427729"/>
          </a:xfrm>
        </p:grpSpPr>
        <p:sp>
          <p:nvSpPr>
            <p:cNvPr id="11" name="object 11"/>
            <p:cNvSpPr/>
            <p:nvPr/>
          </p:nvSpPr>
          <p:spPr>
            <a:xfrm>
              <a:off x="4056888" y="2580132"/>
              <a:ext cx="1850136" cy="18821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5103" y="2706623"/>
              <a:ext cx="3030220" cy="2528570"/>
            </a:xfrm>
            <a:custGeom>
              <a:avLst/>
              <a:gdLst/>
              <a:ahLst/>
              <a:cxnLst/>
              <a:rect l="l" t="t" r="r" b="b"/>
              <a:pathLst>
                <a:path w="3030220" h="2528570">
                  <a:moveTo>
                    <a:pt x="1330452" y="1868665"/>
                  </a:moveTo>
                  <a:lnTo>
                    <a:pt x="1279512" y="1864626"/>
                  </a:lnTo>
                  <a:lnTo>
                    <a:pt x="1229550" y="1858162"/>
                  </a:lnTo>
                  <a:lnTo>
                    <a:pt x="1180541" y="1849310"/>
                  </a:lnTo>
                  <a:lnTo>
                    <a:pt x="1132497" y="1838045"/>
                  </a:lnTo>
                  <a:lnTo>
                    <a:pt x="1085405" y="1824380"/>
                  </a:lnTo>
                  <a:lnTo>
                    <a:pt x="1039291" y="1808314"/>
                  </a:lnTo>
                  <a:lnTo>
                    <a:pt x="994130" y="1789836"/>
                  </a:lnTo>
                  <a:lnTo>
                    <a:pt x="949934" y="1768957"/>
                  </a:lnTo>
                  <a:lnTo>
                    <a:pt x="906691" y="1745665"/>
                  </a:lnTo>
                  <a:lnTo>
                    <a:pt x="864412" y="1719986"/>
                  </a:lnTo>
                  <a:lnTo>
                    <a:pt x="823112" y="1691881"/>
                  </a:lnTo>
                  <a:lnTo>
                    <a:pt x="782751" y="1661388"/>
                  </a:lnTo>
                  <a:lnTo>
                    <a:pt x="743369" y="1628482"/>
                  </a:lnTo>
                  <a:lnTo>
                    <a:pt x="704938" y="1593176"/>
                  </a:lnTo>
                  <a:lnTo>
                    <a:pt x="667486" y="1555457"/>
                  </a:lnTo>
                  <a:lnTo>
                    <a:pt x="634504" y="1519059"/>
                  </a:lnTo>
                  <a:lnTo>
                    <a:pt x="603211" y="1481315"/>
                  </a:lnTo>
                  <a:lnTo>
                    <a:pt x="573620" y="1442681"/>
                  </a:lnTo>
                  <a:lnTo>
                    <a:pt x="545719" y="1403604"/>
                  </a:lnTo>
                  <a:lnTo>
                    <a:pt x="0" y="1735785"/>
                  </a:lnTo>
                  <a:lnTo>
                    <a:pt x="27622" y="1779968"/>
                  </a:lnTo>
                  <a:lnTo>
                    <a:pt x="56426" y="1823072"/>
                  </a:lnTo>
                  <a:lnTo>
                    <a:pt x="86499" y="1865172"/>
                  </a:lnTo>
                  <a:lnTo>
                    <a:pt x="117919" y="1906358"/>
                  </a:lnTo>
                  <a:lnTo>
                    <a:pt x="150749" y="1946719"/>
                  </a:lnTo>
                  <a:lnTo>
                    <a:pt x="185077" y="1986330"/>
                  </a:lnTo>
                  <a:lnTo>
                    <a:pt x="220992" y="2025269"/>
                  </a:lnTo>
                  <a:lnTo>
                    <a:pt x="258610" y="2063267"/>
                  </a:lnTo>
                  <a:lnTo>
                    <a:pt x="296799" y="2099805"/>
                  </a:lnTo>
                  <a:lnTo>
                    <a:pt x="335546" y="2134870"/>
                  </a:lnTo>
                  <a:lnTo>
                    <a:pt x="374865" y="2168474"/>
                  </a:lnTo>
                  <a:lnTo>
                    <a:pt x="414731" y="2200605"/>
                  </a:lnTo>
                  <a:lnTo>
                    <a:pt x="455168" y="2231250"/>
                  </a:lnTo>
                  <a:lnTo>
                    <a:pt x="496176" y="2260422"/>
                  </a:lnTo>
                  <a:lnTo>
                    <a:pt x="537743" y="2288108"/>
                  </a:lnTo>
                  <a:lnTo>
                    <a:pt x="579869" y="2314308"/>
                  </a:lnTo>
                  <a:lnTo>
                    <a:pt x="622554" y="2339022"/>
                  </a:lnTo>
                  <a:lnTo>
                    <a:pt x="665810" y="2362238"/>
                  </a:lnTo>
                  <a:lnTo>
                    <a:pt x="709625" y="2383955"/>
                  </a:lnTo>
                  <a:lnTo>
                    <a:pt x="753999" y="2404173"/>
                  </a:lnTo>
                  <a:lnTo>
                    <a:pt x="798944" y="2422880"/>
                  </a:lnTo>
                  <a:lnTo>
                    <a:pt x="844448" y="2440089"/>
                  </a:lnTo>
                  <a:lnTo>
                    <a:pt x="890511" y="2455773"/>
                  </a:lnTo>
                  <a:lnTo>
                    <a:pt x="937145" y="2469946"/>
                  </a:lnTo>
                  <a:lnTo>
                    <a:pt x="984338" y="2482608"/>
                  </a:lnTo>
                  <a:lnTo>
                    <a:pt x="1032090" y="2493734"/>
                  </a:lnTo>
                  <a:lnTo>
                    <a:pt x="1080414" y="2503335"/>
                  </a:lnTo>
                  <a:lnTo>
                    <a:pt x="1129296" y="2511412"/>
                  </a:lnTo>
                  <a:lnTo>
                    <a:pt x="1178737" y="2517952"/>
                  </a:lnTo>
                  <a:lnTo>
                    <a:pt x="1228737" y="2522944"/>
                  </a:lnTo>
                  <a:lnTo>
                    <a:pt x="1279309" y="2526411"/>
                  </a:lnTo>
                  <a:lnTo>
                    <a:pt x="1330452" y="2528316"/>
                  </a:lnTo>
                  <a:lnTo>
                    <a:pt x="1330452" y="1868665"/>
                  </a:lnTo>
                  <a:close/>
                </a:path>
                <a:path w="3030220" h="2528570">
                  <a:moveTo>
                    <a:pt x="2795028" y="1695653"/>
                  </a:moveTo>
                  <a:lnTo>
                    <a:pt x="2244661" y="1368552"/>
                  </a:lnTo>
                  <a:lnTo>
                    <a:pt x="2219680" y="1407807"/>
                  </a:lnTo>
                  <a:lnTo>
                    <a:pt x="2193188" y="1445920"/>
                  </a:lnTo>
                  <a:lnTo>
                    <a:pt x="2164753" y="1482902"/>
                  </a:lnTo>
                  <a:lnTo>
                    <a:pt x="2133930" y="1518742"/>
                  </a:lnTo>
                  <a:lnTo>
                    <a:pt x="2100300" y="1553438"/>
                  </a:lnTo>
                  <a:lnTo>
                    <a:pt x="2062822" y="1591119"/>
                  </a:lnTo>
                  <a:lnTo>
                    <a:pt x="2024380" y="1626387"/>
                  </a:lnTo>
                  <a:lnTo>
                    <a:pt x="1984984" y="1659255"/>
                  </a:lnTo>
                  <a:lnTo>
                    <a:pt x="1944624" y="1689722"/>
                  </a:lnTo>
                  <a:lnTo>
                    <a:pt x="1903298" y="1717776"/>
                  </a:lnTo>
                  <a:lnTo>
                    <a:pt x="1861019" y="1743443"/>
                  </a:lnTo>
                  <a:lnTo>
                    <a:pt x="1817763" y="1766709"/>
                  </a:lnTo>
                  <a:lnTo>
                    <a:pt x="1773555" y="1787563"/>
                  </a:lnTo>
                  <a:lnTo>
                    <a:pt x="1728381" y="1806016"/>
                  </a:lnTo>
                  <a:lnTo>
                    <a:pt x="1682242" y="1822069"/>
                  </a:lnTo>
                  <a:lnTo>
                    <a:pt x="1635150" y="1835734"/>
                  </a:lnTo>
                  <a:lnTo>
                    <a:pt x="1587093" y="1846973"/>
                  </a:lnTo>
                  <a:lnTo>
                    <a:pt x="1538071" y="1855825"/>
                  </a:lnTo>
                  <a:lnTo>
                    <a:pt x="1488084" y="1862277"/>
                  </a:lnTo>
                  <a:lnTo>
                    <a:pt x="1437144" y="1866315"/>
                  </a:lnTo>
                  <a:lnTo>
                    <a:pt x="1437144" y="2525268"/>
                  </a:lnTo>
                  <a:lnTo>
                    <a:pt x="1488808" y="2523363"/>
                  </a:lnTo>
                  <a:lnTo>
                    <a:pt x="1539862" y="2519908"/>
                  </a:lnTo>
                  <a:lnTo>
                    <a:pt x="1590319" y="2514917"/>
                  </a:lnTo>
                  <a:lnTo>
                    <a:pt x="1640166" y="2508377"/>
                  </a:lnTo>
                  <a:lnTo>
                    <a:pt x="1689404" y="2500312"/>
                  </a:lnTo>
                  <a:lnTo>
                    <a:pt x="1738045" y="2490724"/>
                  </a:lnTo>
                  <a:lnTo>
                    <a:pt x="1786064" y="2479598"/>
                  </a:lnTo>
                  <a:lnTo>
                    <a:pt x="1833499" y="2466962"/>
                  </a:lnTo>
                  <a:lnTo>
                    <a:pt x="1880311" y="2452801"/>
                  </a:lnTo>
                  <a:lnTo>
                    <a:pt x="1926513" y="2437130"/>
                  </a:lnTo>
                  <a:lnTo>
                    <a:pt x="1972119" y="2419947"/>
                  </a:lnTo>
                  <a:lnTo>
                    <a:pt x="2017115" y="2401252"/>
                  </a:lnTo>
                  <a:lnTo>
                    <a:pt x="2061502" y="2381059"/>
                  </a:lnTo>
                  <a:lnTo>
                    <a:pt x="2105291" y="2359368"/>
                  </a:lnTo>
                  <a:lnTo>
                    <a:pt x="2148471" y="2336177"/>
                  </a:lnTo>
                  <a:lnTo>
                    <a:pt x="2191042" y="2311489"/>
                  </a:lnTo>
                  <a:lnTo>
                    <a:pt x="2233003" y="2285314"/>
                  </a:lnTo>
                  <a:lnTo>
                    <a:pt x="2274366" y="2257653"/>
                  </a:lnTo>
                  <a:lnTo>
                    <a:pt x="2315121" y="2228519"/>
                  </a:lnTo>
                  <a:lnTo>
                    <a:pt x="2355265" y="2197900"/>
                  </a:lnTo>
                  <a:lnTo>
                    <a:pt x="2394801" y="2165807"/>
                  </a:lnTo>
                  <a:lnTo>
                    <a:pt x="2433739" y="2132241"/>
                  </a:lnTo>
                  <a:lnTo>
                    <a:pt x="2472067" y="2097214"/>
                  </a:lnTo>
                  <a:lnTo>
                    <a:pt x="2509786" y="2060714"/>
                  </a:lnTo>
                  <a:lnTo>
                    <a:pt x="2546908" y="2022754"/>
                  </a:lnTo>
                  <a:lnTo>
                    <a:pt x="2583281" y="1983625"/>
                  </a:lnTo>
                  <a:lnTo>
                    <a:pt x="2618028" y="1944319"/>
                  </a:lnTo>
                  <a:lnTo>
                    <a:pt x="2651188" y="1904682"/>
                  </a:lnTo>
                  <a:lnTo>
                    <a:pt x="2682811" y="1864537"/>
                  </a:lnTo>
                  <a:lnTo>
                    <a:pt x="2712948" y="1823745"/>
                  </a:lnTo>
                  <a:lnTo>
                    <a:pt x="2741663" y="1782102"/>
                  </a:lnTo>
                  <a:lnTo>
                    <a:pt x="2769006" y="1739468"/>
                  </a:lnTo>
                  <a:lnTo>
                    <a:pt x="2795028" y="1695653"/>
                  </a:lnTo>
                  <a:close/>
                </a:path>
                <a:path w="3030220" h="2528570">
                  <a:moveTo>
                    <a:pt x="3029724" y="811707"/>
                  </a:moveTo>
                  <a:lnTo>
                    <a:pt x="3029064" y="759231"/>
                  </a:lnTo>
                  <a:lnTo>
                    <a:pt x="3027095" y="707351"/>
                  </a:lnTo>
                  <a:lnTo>
                    <a:pt x="3023819" y="656056"/>
                  </a:lnTo>
                  <a:lnTo>
                    <a:pt x="3019234" y="605345"/>
                  </a:lnTo>
                  <a:lnTo>
                    <a:pt x="3013341" y="555244"/>
                  </a:lnTo>
                  <a:lnTo>
                    <a:pt x="3006140" y="505714"/>
                  </a:lnTo>
                  <a:lnTo>
                    <a:pt x="2997631" y="456780"/>
                  </a:lnTo>
                  <a:lnTo>
                    <a:pt x="2987802" y="408444"/>
                  </a:lnTo>
                  <a:lnTo>
                    <a:pt x="2976664" y="360705"/>
                  </a:lnTo>
                  <a:lnTo>
                    <a:pt x="2964218" y="313550"/>
                  </a:lnTo>
                  <a:lnTo>
                    <a:pt x="2950464" y="266979"/>
                  </a:lnTo>
                  <a:lnTo>
                    <a:pt x="2935401" y="221005"/>
                  </a:lnTo>
                  <a:lnTo>
                    <a:pt x="2919031" y="175628"/>
                  </a:lnTo>
                  <a:lnTo>
                    <a:pt x="2901353" y="130835"/>
                  </a:lnTo>
                  <a:lnTo>
                    <a:pt x="2882354" y="86626"/>
                  </a:lnTo>
                  <a:lnTo>
                    <a:pt x="2862046" y="43027"/>
                  </a:lnTo>
                  <a:lnTo>
                    <a:pt x="2840444" y="0"/>
                  </a:lnTo>
                  <a:lnTo>
                    <a:pt x="2295156" y="327533"/>
                  </a:lnTo>
                  <a:lnTo>
                    <a:pt x="2314473" y="372110"/>
                  </a:lnTo>
                  <a:lnTo>
                    <a:pt x="2331885" y="417537"/>
                  </a:lnTo>
                  <a:lnTo>
                    <a:pt x="2347353" y="463816"/>
                  </a:lnTo>
                  <a:lnTo>
                    <a:pt x="2360841" y="510959"/>
                  </a:lnTo>
                  <a:lnTo>
                    <a:pt x="2372322" y="558952"/>
                  </a:lnTo>
                  <a:lnTo>
                    <a:pt x="2381783" y="607796"/>
                  </a:lnTo>
                  <a:lnTo>
                    <a:pt x="2389187" y="657491"/>
                  </a:lnTo>
                  <a:lnTo>
                    <a:pt x="2394508" y="708050"/>
                  </a:lnTo>
                  <a:lnTo>
                    <a:pt x="2397722" y="759447"/>
                  </a:lnTo>
                  <a:lnTo>
                    <a:pt x="2398801" y="811707"/>
                  </a:lnTo>
                  <a:lnTo>
                    <a:pt x="2397849" y="862558"/>
                  </a:lnTo>
                  <a:lnTo>
                    <a:pt x="2394978" y="912533"/>
                  </a:lnTo>
                  <a:lnTo>
                    <a:pt x="2390152" y="961669"/>
                  </a:lnTo>
                  <a:lnTo>
                    <a:pt x="2383371" y="1009942"/>
                  </a:lnTo>
                  <a:lnTo>
                    <a:pt x="2374582" y="1057363"/>
                  </a:lnTo>
                  <a:lnTo>
                    <a:pt x="2363762" y="1103934"/>
                  </a:lnTo>
                  <a:lnTo>
                    <a:pt x="2350884" y="1149642"/>
                  </a:lnTo>
                  <a:lnTo>
                    <a:pt x="2335923" y="1194498"/>
                  </a:lnTo>
                  <a:lnTo>
                    <a:pt x="2318867" y="1238504"/>
                  </a:lnTo>
                  <a:lnTo>
                    <a:pt x="2299665" y="1281645"/>
                  </a:lnTo>
                  <a:lnTo>
                    <a:pt x="2849461" y="1613916"/>
                  </a:lnTo>
                  <a:lnTo>
                    <a:pt x="2871533" y="1568246"/>
                  </a:lnTo>
                  <a:lnTo>
                    <a:pt x="2892133" y="1522018"/>
                  </a:lnTo>
                  <a:lnTo>
                    <a:pt x="2911271" y="1475219"/>
                  </a:lnTo>
                  <a:lnTo>
                    <a:pt x="2928950" y="1427835"/>
                  </a:lnTo>
                  <a:lnTo>
                    <a:pt x="2945180" y="1379867"/>
                  </a:lnTo>
                  <a:lnTo>
                    <a:pt x="2959963" y="1331315"/>
                  </a:lnTo>
                  <a:lnTo>
                    <a:pt x="2973311" y="1282153"/>
                  </a:lnTo>
                  <a:lnTo>
                    <a:pt x="2985211" y="1232395"/>
                  </a:lnTo>
                  <a:lnTo>
                    <a:pt x="2995701" y="1182027"/>
                  </a:lnTo>
                  <a:lnTo>
                    <a:pt x="3004769" y="1131036"/>
                  </a:lnTo>
                  <a:lnTo>
                    <a:pt x="3012414" y="1079423"/>
                  </a:lnTo>
                  <a:lnTo>
                    <a:pt x="3018663" y="1027176"/>
                  </a:lnTo>
                  <a:lnTo>
                    <a:pt x="3023514" y="974280"/>
                  </a:lnTo>
                  <a:lnTo>
                    <a:pt x="3026968" y="920750"/>
                  </a:lnTo>
                  <a:lnTo>
                    <a:pt x="3029026" y="866559"/>
                  </a:lnTo>
                  <a:lnTo>
                    <a:pt x="3029724" y="811707"/>
                  </a:lnTo>
                  <a:close/>
                </a:path>
              </a:pathLst>
            </a:custGeom>
            <a:solidFill>
              <a:srgbClr val="BE18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9084" y="2685288"/>
              <a:ext cx="744220" cy="1656714"/>
            </a:xfrm>
            <a:custGeom>
              <a:avLst/>
              <a:gdLst/>
              <a:ahLst/>
              <a:cxnLst/>
              <a:rect l="l" t="t" r="r" b="b"/>
              <a:pathLst>
                <a:path w="744220" h="1656714">
                  <a:moveTo>
                    <a:pt x="198323" y="0"/>
                  </a:moveTo>
                  <a:lnTo>
                    <a:pt x="175208" y="44690"/>
                  </a:lnTo>
                  <a:lnTo>
                    <a:pt x="153579" y="89965"/>
                  </a:lnTo>
                  <a:lnTo>
                    <a:pt x="133425" y="135821"/>
                  </a:lnTo>
                  <a:lnTo>
                    <a:pt x="114735" y="182251"/>
                  </a:lnTo>
                  <a:lnTo>
                    <a:pt x="97498" y="229248"/>
                  </a:lnTo>
                  <a:lnTo>
                    <a:pt x="81704" y="276808"/>
                  </a:lnTo>
                  <a:lnTo>
                    <a:pt x="67341" y="324925"/>
                  </a:lnTo>
                  <a:lnTo>
                    <a:pt x="54397" y="373592"/>
                  </a:lnTo>
                  <a:lnTo>
                    <a:pt x="42863" y="422804"/>
                  </a:lnTo>
                  <a:lnTo>
                    <a:pt x="32727" y="472555"/>
                  </a:lnTo>
                  <a:lnTo>
                    <a:pt x="23978" y="522840"/>
                  </a:lnTo>
                  <a:lnTo>
                    <a:pt x="16606" y="573651"/>
                  </a:lnTo>
                  <a:lnTo>
                    <a:pt x="10598" y="624985"/>
                  </a:lnTo>
                  <a:lnTo>
                    <a:pt x="5945" y="676834"/>
                  </a:lnTo>
                  <a:lnTo>
                    <a:pt x="2634" y="729193"/>
                  </a:lnTo>
                  <a:lnTo>
                    <a:pt x="656" y="782056"/>
                  </a:lnTo>
                  <a:lnTo>
                    <a:pt x="0" y="835418"/>
                  </a:lnTo>
                  <a:lnTo>
                    <a:pt x="655" y="888731"/>
                  </a:lnTo>
                  <a:lnTo>
                    <a:pt x="2620" y="941446"/>
                  </a:lnTo>
                  <a:lnTo>
                    <a:pt x="5895" y="993559"/>
                  </a:lnTo>
                  <a:lnTo>
                    <a:pt x="10481" y="1045063"/>
                  </a:lnTo>
                  <a:lnTo>
                    <a:pt x="16376" y="1095952"/>
                  </a:lnTo>
                  <a:lnTo>
                    <a:pt x="23582" y="1146222"/>
                  </a:lnTo>
                  <a:lnTo>
                    <a:pt x="32098" y="1195865"/>
                  </a:lnTo>
                  <a:lnTo>
                    <a:pt x="41923" y="1244877"/>
                  </a:lnTo>
                  <a:lnTo>
                    <a:pt x="53059" y="1293251"/>
                  </a:lnTo>
                  <a:lnTo>
                    <a:pt x="65505" y="1340981"/>
                  </a:lnTo>
                  <a:lnTo>
                    <a:pt x="79261" y="1388062"/>
                  </a:lnTo>
                  <a:lnTo>
                    <a:pt x="94327" y="1434488"/>
                  </a:lnTo>
                  <a:lnTo>
                    <a:pt x="110703" y="1480253"/>
                  </a:lnTo>
                  <a:lnTo>
                    <a:pt x="128389" y="1525351"/>
                  </a:lnTo>
                  <a:lnTo>
                    <a:pt x="147384" y="1569777"/>
                  </a:lnTo>
                  <a:lnTo>
                    <a:pt x="167690" y="1613524"/>
                  </a:lnTo>
                  <a:lnTo>
                    <a:pt x="189306" y="1656588"/>
                  </a:lnTo>
                  <a:lnTo>
                    <a:pt x="739203" y="1329067"/>
                  </a:lnTo>
                  <a:lnTo>
                    <a:pt x="717429" y="1284360"/>
                  </a:lnTo>
                  <a:lnTo>
                    <a:pt x="698062" y="1238541"/>
                  </a:lnTo>
                  <a:lnTo>
                    <a:pt x="681074" y="1191641"/>
                  </a:lnTo>
                  <a:lnTo>
                    <a:pt x="666438" y="1143686"/>
                  </a:lnTo>
                  <a:lnTo>
                    <a:pt x="654127" y="1094706"/>
                  </a:lnTo>
                  <a:lnTo>
                    <a:pt x="644115" y="1044729"/>
                  </a:lnTo>
                  <a:lnTo>
                    <a:pt x="636375" y="993783"/>
                  </a:lnTo>
                  <a:lnTo>
                    <a:pt x="630880" y="941897"/>
                  </a:lnTo>
                  <a:lnTo>
                    <a:pt x="627602" y="889099"/>
                  </a:lnTo>
                  <a:lnTo>
                    <a:pt x="626516" y="835418"/>
                  </a:lnTo>
                  <a:lnTo>
                    <a:pt x="627729" y="780448"/>
                  </a:lnTo>
                  <a:lnTo>
                    <a:pt x="631349" y="726588"/>
                  </a:lnTo>
                  <a:lnTo>
                    <a:pt x="637349" y="673810"/>
                  </a:lnTo>
                  <a:lnTo>
                    <a:pt x="645702" y="622085"/>
                  </a:lnTo>
                  <a:lnTo>
                    <a:pt x="656382" y="571385"/>
                  </a:lnTo>
                  <a:lnTo>
                    <a:pt x="669359" y="521682"/>
                  </a:lnTo>
                  <a:lnTo>
                    <a:pt x="684608" y="472947"/>
                  </a:lnTo>
                  <a:lnTo>
                    <a:pt x="702101" y="425153"/>
                  </a:lnTo>
                  <a:lnTo>
                    <a:pt x="721812" y="378269"/>
                  </a:lnTo>
                  <a:lnTo>
                    <a:pt x="743712" y="332270"/>
                  </a:lnTo>
                  <a:lnTo>
                    <a:pt x="19832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8828" y="3357371"/>
              <a:ext cx="2338070" cy="1487805"/>
            </a:xfrm>
            <a:custGeom>
              <a:avLst/>
              <a:gdLst/>
              <a:ahLst/>
              <a:cxnLst/>
              <a:rect l="l" t="t" r="r" b="b"/>
              <a:pathLst>
                <a:path w="2338070" h="1487804">
                  <a:moveTo>
                    <a:pt x="108673" y="1305382"/>
                  </a:moveTo>
                  <a:lnTo>
                    <a:pt x="106400" y="1293609"/>
                  </a:lnTo>
                  <a:lnTo>
                    <a:pt x="100241" y="1283995"/>
                  </a:lnTo>
                  <a:lnTo>
                    <a:pt x="91084" y="1277518"/>
                  </a:lnTo>
                  <a:lnTo>
                    <a:pt x="79883" y="1275130"/>
                  </a:lnTo>
                  <a:lnTo>
                    <a:pt x="68668" y="1277518"/>
                  </a:lnTo>
                  <a:lnTo>
                    <a:pt x="59524" y="1283995"/>
                  </a:lnTo>
                  <a:lnTo>
                    <a:pt x="53352" y="1293609"/>
                  </a:lnTo>
                  <a:lnTo>
                    <a:pt x="51092" y="1305382"/>
                  </a:lnTo>
                  <a:lnTo>
                    <a:pt x="53352" y="1317155"/>
                  </a:lnTo>
                  <a:lnTo>
                    <a:pt x="59524" y="1326781"/>
                  </a:lnTo>
                  <a:lnTo>
                    <a:pt x="68668" y="1333258"/>
                  </a:lnTo>
                  <a:lnTo>
                    <a:pt x="79883" y="1335633"/>
                  </a:lnTo>
                  <a:lnTo>
                    <a:pt x="91084" y="1333258"/>
                  </a:lnTo>
                  <a:lnTo>
                    <a:pt x="100241" y="1326781"/>
                  </a:lnTo>
                  <a:lnTo>
                    <a:pt x="106400" y="1317155"/>
                  </a:lnTo>
                  <a:lnTo>
                    <a:pt x="108673" y="1305382"/>
                  </a:lnTo>
                  <a:close/>
                </a:path>
                <a:path w="2338070" h="1487804">
                  <a:moveTo>
                    <a:pt x="159181" y="1328928"/>
                  </a:moveTo>
                  <a:lnTo>
                    <a:pt x="157429" y="1322755"/>
                  </a:lnTo>
                  <a:lnTo>
                    <a:pt x="142455" y="1313662"/>
                  </a:lnTo>
                  <a:lnTo>
                    <a:pt x="142811" y="1310957"/>
                  </a:lnTo>
                  <a:lnTo>
                    <a:pt x="143281" y="1308252"/>
                  </a:lnTo>
                  <a:lnTo>
                    <a:pt x="143281" y="1302562"/>
                  </a:lnTo>
                  <a:lnTo>
                    <a:pt x="142811" y="1299857"/>
                  </a:lnTo>
                  <a:lnTo>
                    <a:pt x="142455" y="1297101"/>
                  </a:lnTo>
                  <a:lnTo>
                    <a:pt x="152590" y="1290929"/>
                  </a:lnTo>
                  <a:lnTo>
                    <a:pt x="155168" y="1289405"/>
                  </a:lnTo>
                  <a:lnTo>
                    <a:pt x="157010" y="1286865"/>
                  </a:lnTo>
                  <a:lnTo>
                    <a:pt x="157734" y="1283893"/>
                  </a:lnTo>
                  <a:lnTo>
                    <a:pt x="158508" y="1280909"/>
                  </a:lnTo>
                  <a:lnTo>
                    <a:pt x="158153" y="1277721"/>
                  </a:lnTo>
                  <a:lnTo>
                    <a:pt x="156654" y="1275067"/>
                  </a:lnTo>
                  <a:lnTo>
                    <a:pt x="150114" y="1263154"/>
                  </a:lnTo>
                  <a:lnTo>
                    <a:pt x="144233" y="1252435"/>
                  </a:lnTo>
                  <a:lnTo>
                    <a:pt x="140195" y="1245019"/>
                  </a:lnTo>
                  <a:lnTo>
                    <a:pt x="133400" y="1243126"/>
                  </a:lnTo>
                  <a:lnTo>
                    <a:pt x="128536" y="1246047"/>
                  </a:lnTo>
                  <a:lnTo>
                    <a:pt x="118071" y="1252435"/>
                  </a:lnTo>
                  <a:lnTo>
                    <a:pt x="113804" y="1249083"/>
                  </a:lnTo>
                  <a:lnTo>
                    <a:pt x="109321" y="1246047"/>
                  </a:lnTo>
                  <a:lnTo>
                    <a:pt x="104330" y="1243825"/>
                  </a:lnTo>
                  <a:lnTo>
                    <a:pt x="104330" y="1225423"/>
                  </a:lnTo>
                  <a:lnTo>
                    <a:pt x="99390" y="1220228"/>
                  </a:lnTo>
                  <a:lnTo>
                    <a:pt x="60350" y="1220228"/>
                  </a:lnTo>
                  <a:lnTo>
                    <a:pt x="55410" y="1225423"/>
                  </a:lnTo>
                  <a:lnTo>
                    <a:pt x="55410" y="1243825"/>
                  </a:lnTo>
                  <a:lnTo>
                    <a:pt x="50419" y="1246047"/>
                  </a:lnTo>
                  <a:lnTo>
                    <a:pt x="45935" y="1249083"/>
                  </a:lnTo>
                  <a:lnTo>
                    <a:pt x="41668" y="1252435"/>
                  </a:lnTo>
                  <a:lnTo>
                    <a:pt x="29070" y="1244803"/>
                  </a:lnTo>
                  <a:lnTo>
                    <a:pt x="26035" y="1244371"/>
                  </a:lnTo>
                  <a:lnTo>
                    <a:pt x="20370" y="1245997"/>
                  </a:lnTo>
                  <a:lnTo>
                    <a:pt x="17957" y="1247889"/>
                  </a:lnTo>
                  <a:lnTo>
                    <a:pt x="16510" y="1250594"/>
                  </a:lnTo>
                  <a:lnTo>
                    <a:pt x="3048" y="1275130"/>
                  </a:lnTo>
                  <a:lnTo>
                    <a:pt x="0" y="1280591"/>
                  </a:lnTo>
                  <a:lnTo>
                    <a:pt x="1854" y="1287729"/>
                  </a:lnTo>
                  <a:lnTo>
                    <a:pt x="17284" y="1297101"/>
                  </a:lnTo>
                  <a:lnTo>
                    <a:pt x="16929" y="1299857"/>
                  </a:lnTo>
                  <a:lnTo>
                    <a:pt x="16459" y="1302562"/>
                  </a:lnTo>
                  <a:lnTo>
                    <a:pt x="16459" y="1308252"/>
                  </a:lnTo>
                  <a:lnTo>
                    <a:pt x="16929" y="1310957"/>
                  </a:lnTo>
                  <a:lnTo>
                    <a:pt x="17284" y="1313662"/>
                  </a:lnTo>
                  <a:lnTo>
                    <a:pt x="1854" y="1323022"/>
                  </a:lnTo>
                  <a:lnTo>
                    <a:pt x="0" y="1330172"/>
                  </a:lnTo>
                  <a:lnTo>
                    <a:pt x="3086" y="1335747"/>
                  </a:lnTo>
                  <a:lnTo>
                    <a:pt x="17957" y="1362875"/>
                  </a:lnTo>
                  <a:lnTo>
                    <a:pt x="20370" y="1364818"/>
                  </a:lnTo>
                  <a:lnTo>
                    <a:pt x="23202" y="1365631"/>
                  </a:lnTo>
                  <a:lnTo>
                    <a:pt x="26035" y="1366393"/>
                  </a:lnTo>
                  <a:lnTo>
                    <a:pt x="29070" y="1366012"/>
                  </a:lnTo>
                  <a:lnTo>
                    <a:pt x="31584" y="1364437"/>
                  </a:lnTo>
                  <a:lnTo>
                    <a:pt x="41668" y="1358315"/>
                  </a:lnTo>
                  <a:lnTo>
                    <a:pt x="45935" y="1361732"/>
                  </a:lnTo>
                  <a:lnTo>
                    <a:pt x="50419" y="1364703"/>
                  </a:lnTo>
                  <a:lnTo>
                    <a:pt x="55410" y="1366926"/>
                  </a:lnTo>
                  <a:lnTo>
                    <a:pt x="55410" y="1385328"/>
                  </a:lnTo>
                  <a:lnTo>
                    <a:pt x="60350" y="1390535"/>
                  </a:lnTo>
                  <a:lnTo>
                    <a:pt x="79794" y="1390535"/>
                  </a:lnTo>
                  <a:lnTo>
                    <a:pt x="79794" y="1358315"/>
                  </a:lnTo>
                  <a:lnTo>
                    <a:pt x="79794" y="1357884"/>
                  </a:lnTo>
                  <a:lnTo>
                    <a:pt x="81546" y="1352092"/>
                  </a:lnTo>
                  <a:lnTo>
                    <a:pt x="84150" y="1347660"/>
                  </a:lnTo>
                  <a:lnTo>
                    <a:pt x="84480" y="1347114"/>
                  </a:lnTo>
                  <a:lnTo>
                    <a:pt x="82931" y="1347330"/>
                  </a:lnTo>
                  <a:lnTo>
                    <a:pt x="81432" y="1347660"/>
                  </a:lnTo>
                  <a:lnTo>
                    <a:pt x="79844" y="1347660"/>
                  </a:lnTo>
                  <a:lnTo>
                    <a:pt x="64236" y="1344345"/>
                  </a:lnTo>
                  <a:lnTo>
                    <a:pt x="51473" y="1335278"/>
                  </a:lnTo>
                  <a:lnTo>
                    <a:pt x="42862" y="1321841"/>
                  </a:lnTo>
                  <a:lnTo>
                    <a:pt x="39712" y="1305382"/>
                  </a:lnTo>
                  <a:lnTo>
                    <a:pt x="42862" y="1288973"/>
                  </a:lnTo>
                  <a:lnTo>
                    <a:pt x="51473" y="1275549"/>
                  </a:lnTo>
                  <a:lnTo>
                    <a:pt x="64236" y="1266482"/>
                  </a:lnTo>
                  <a:lnTo>
                    <a:pt x="79844" y="1263154"/>
                  </a:lnTo>
                  <a:lnTo>
                    <a:pt x="95465" y="1266482"/>
                  </a:lnTo>
                  <a:lnTo>
                    <a:pt x="108242" y="1275549"/>
                  </a:lnTo>
                  <a:lnTo>
                    <a:pt x="116865" y="1288973"/>
                  </a:lnTo>
                  <a:lnTo>
                    <a:pt x="120027" y="1305382"/>
                  </a:lnTo>
                  <a:lnTo>
                    <a:pt x="119380" y="1312748"/>
                  </a:lnTo>
                  <a:lnTo>
                    <a:pt x="117563" y="1319657"/>
                  </a:lnTo>
                  <a:lnTo>
                    <a:pt x="114706" y="1326057"/>
                  </a:lnTo>
                  <a:lnTo>
                    <a:pt x="110921" y="1331849"/>
                  </a:lnTo>
                  <a:lnTo>
                    <a:pt x="149758" y="1331849"/>
                  </a:lnTo>
                  <a:lnTo>
                    <a:pt x="153619" y="1332712"/>
                  </a:lnTo>
                  <a:lnTo>
                    <a:pt x="157175" y="1334173"/>
                  </a:lnTo>
                  <a:lnTo>
                    <a:pt x="159181" y="1328928"/>
                  </a:lnTo>
                  <a:close/>
                </a:path>
                <a:path w="2338070" h="1487804">
                  <a:moveTo>
                    <a:pt x="159410" y="1356220"/>
                  </a:moveTo>
                  <a:lnTo>
                    <a:pt x="153339" y="1349781"/>
                  </a:lnTo>
                  <a:lnTo>
                    <a:pt x="102933" y="1349781"/>
                  </a:lnTo>
                  <a:lnTo>
                    <a:pt x="96862" y="1356220"/>
                  </a:lnTo>
                  <a:lnTo>
                    <a:pt x="96862" y="1480985"/>
                  </a:lnTo>
                  <a:lnTo>
                    <a:pt x="102933" y="1487424"/>
                  </a:lnTo>
                  <a:lnTo>
                    <a:pt x="153339" y="1487424"/>
                  </a:lnTo>
                  <a:lnTo>
                    <a:pt x="159410" y="1480985"/>
                  </a:lnTo>
                  <a:lnTo>
                    <a:pt x="159410" y="1356220"/>
                  </a:lnTo>
                  <a:close/>
                </a:path>
                <a:path w="2338070" h="1487804">
                  <a:moveTo>
                    <a:pt x="250405" y="1296327"/>
                  </a:moveTo>
                  <a:lnTo>
                    <a:pt x="244284" y="1289939"/>
                  </a:lnTo>
                  <a:lnTo>
                    <a:pt x="193979" y="1289939"/>
                  </a:lnTo>
                  <a:lnTo>
                    <a:pt x="187858" y="1296327"/>
                  </a:lnTo>
                  <a:lnTo>
                    <a:pt x="187858" y="1480985"/>
                  </a:lnTo>
                  <a:lnTo>
                    <a:pt x="193979" y="1487424"/>
                  </a:lnTo>
                  <a:lnTo>
                    <a:pt x="244284" y="1487424"/>
                  </a:lnTo>
                  <a:lnTo>
                    <a:pt x="250405" y="1480985"/>
                  </a:lnTo>
                  <a:lnTo>
                    <a:pt x="250405" y="1296327"/>
                  </a:lnTo>
                  <a:close/>
                </a:path>
                <a:path w="2338070" h="1487804">
                  <a:moveTo>
                    <a:pt x="312877" y="1191171"/>
                  </a:moveTo>
                  <a:lnTo>
                    <a:pt x="312572" y="1188631"/>
                  </a:lnTo>
                  <a:lnTo>
                    <a:pt x="311391" y="1186522"/>
                  </a:lnTo>
                  <a:lnTo>
                    <a:pt x="301561" y="1168603"/>
                  </a:lnTo>
                  <a:lnTo>
                    <a:pt x="298323" y="1162697"/>
                  </a:lnTo>
                  <a:lnTo>
                    <a:pt x="292963" y="1161186"/>
                  </a:lnTo>
                  <a:lnTo>
                    <a:pt x="289102" y="1163510"/>
                  </a:lnTo>
                  <a:lnTo>
                    <a:pt x="280771" y="1168603"/>
                  </a:lnTo>
                  <a:lnTo>
                    <a:pt x="277380" y="1165898"/>
                  </a:lnTo>
                  <a:lnTo>
                    <a:pt x="273824" y="1163510"/>
                  </a:lnTo>
                  <a:lnTo>
                    <a:pt x="269862" y="1161783"/>
                  </a:lnTo>
                  <a:lnTo>
                    <a:pt x="269862" y="1147165"/>
                  </a:lnTo>
                  <a:lnTo>
                    <a:pt x="268058" y="1145273"/>
                  </a:lnTo>
                  <a:lnTo>
                    <a:pt x="268058" y="1210652"/>
                  </a:lnTo>
                  <a:lnTo>
                    <a:pt x="266661" y="1217866"/>
                  </a:lnTo>
                  <a:lnTo>
                    <a:pt x="262877" y="1223759"/>
                  </a:lnTo>
                  <a:lnTo>
                    <a:pt x="257263" y="1227721"/>
                  </a:lnTo>
                  <a:lnTo>
                    <a:pt x="250418" y="1229169"/>
                  </a:lnTo>
                  <a:lnTo>
                    <a:pt x="243547" y="1227721"/>
                  </a:lnTo>
                  <a:lnTo>
                    <a:pt x="237934" y="1223759"/>
                  </a:lnTo>
                  <a:lnTo>
                    <a:pt x="234149" y="1217866"/>
                  </a:lnTo>
                  <a:lnTo>
                    <a:pt x="232765" y="1210652"/>
                  </a:lnTo>
                  <a:lnTo>
                    <a:pt x="234149" y="1203426"/>
                  </a:lnTo>
                  <a:lnTo>
                    <a:pt x="237934" y="1197521"/>
                  </a:lnTo>
                  <a:lnTo>
                    <a:pt x="243547" y="1193546"/>
                  </a:lnTo>
                  <a:lnTo>
                    <a:pt x="250418" y="1192085"/>
                  </a:lnTo>
                  <a:lnTo>
                    <a:pt x="257289" y="1193558"/>
                  </a:lnTo>
                  <a:lnTo>
                    <a:pt x="262877" y="1197521"/>
                  </a:lnTo>
                  <a:lnTo>
                    <a:pt x="266661" y="1203426"/>
                  </a:lnTo>
                  <a:lnTo>
                    <a:pt x="268058" y="1210652"/>
                  </a:lnTo>
                  <a:lnTo>
                    <a:pt x="268058" y="1145273"/>
                  </a:lnTo>
                  <a:lnTo>
                    <a:pt x="265899" y="1143000"/>
                  </a:lnTo>
                  <a:lnTo>
                    <a:pt x="234924" y="1143000"/>
                  </a:lnTo>
                  <a:lnTo>
                    <a:pt x="230962" y="1147165"/>
                  </a:lnTo>
                  <a:lnTo>
                    <a:pt x="230962" y="1161783"/>
                  </a:lnTo>
                  <a:lnTo>
                    <a:pt x="226999" y="1163510"/>
                  </a:lnTo>
                  <a:lnTo>
                    <a:pt x="223456" y="1165898"/>
                  </a:lnTo>
                  <a:lnTo>
                    <a:pt x="220052" y="1168603"/>
                  </a:lnTo>
                  <a:lnTo>
                    <a:pt x="210070" y="1162481"/>
                  </a:lnTo>
                  <a:lnTo>
                    <a:pt x="207657" y="1162164"/>
                  </a:lnTo>
                  <a:lnTo>
                    <a:pt x="203187" y="1163459"/>
                  </a:lnTo>
                  <a:lnTo>
                    <a:pt x="201231" y="1164971"/>
                  </a:lnTo>
                  <a:lnTo>
                    <a:pt x="200088" y="1167091"/>
                  </a:lnTo>
                  <a:lnTo>
                    <a:pt x="187020" y="1190955"/>
                  </a:lnTo>
                  <a:lnTo>
                    <a:pt x="188417" y="1196581"/>
                  </a:lnTo>
                  <a:lnTo>
                    <a:pt x="200710" y="1204048"/>
                  </a:lnTo>
                  <a:lnTo>
                    <a:pt x="200406" y="1206220"/>
                  </a:lnTo>
                  <a:lnTo>
                    <a:pt x="200037" y="1208379"/>
                  </a:lnTo>
                  <a:lnTo>
                    <a:pt x="200037" y="1212875"/>
                  </a:lnTo>
                  <a:lnTo>
                    <a:pt x="200406" y="1215034"/>
                  </a:lnTo>
                  <a:lnTo>
                    <a:pt x="200710" y="1217206"/>
                  </a:lnTo>
                  <a:lnTo>
                    <a:pt x="192633" y="1222070"/>
                  </a:lnTo>
                  <a:lnTo>
                    <a:pt x="188417" y="1224673"/>
                  </a:lnTo>
                  <a:lnTo>
                    <a:pt x="187020" y="1230299"/>
                  </a:lnTo>
                  <a:lnTo>
                    <a:pt x="201231" y="1256284"/>
                  </a:lnTo>
                  <a:lnTo>
                    <a:pt x="203187" y="1257795"/>
                  </a:lnTo>
                  <a:lnTo>
                    <a:pt x="207657" y="1259090"/>
                  </a:lnTo>
                  <a:lnTo>
                    <a:pt x="210070" y="1258773"/>
                  </a:lnTo>
                  <a:lnTo>
                    <a:pt x="220052" y="1252651"/>
                  </a:lnTo>
                  <a:lnTo>
                    <a:pt x="223456" y="1255356"/>
                  </a:lnTo>
                  <a:lnTo>
                    <a:pt x="226999" y="1257744"/>
                  </a:lnTo>
                  <a:lnTo>
                    <a:pt x="230962" y="1259471"/>
                  </a:lnTo>
                  <a:lnTo>
                    <a:pt x="230962" y="1270076"/>
                  </a:lnTo>
                  <a:lnTo>
                    <a:pt x="231228" y="1271054"/>
                  </a:lnTo>
                  <a:lnTo>
                    <a:pt x="231533" y="1271981"/>
                  </a:lnTo>
                  <a:lnTo>
                    <a:pt x="243522" y="1271981"/>
                  </a:lnTo>
                  <a:lnTo>
                    <a:pt x="249694" y="1274356"/>
                  </a:lnTo>
                  <a:lnTo>
                    <a:pt x="257467" y="1280312"/>
                  </a:lnTo>
                  <a:lnTo>
                    <a:pt x="259880" y="1282801"/>
                  </a:lnTo>
                  <a:lnTo>
                    <a:pt x="261785" y="1285671"/>
                  </a:lnTo>
                  <a:lnTo>
                    <a:pt x="261785" y="1252651"/>
                  </a:lnTo>
                  <a:lnTo>
                    <a:pt x="261785" y="1244485"/>
                  </a:lnTo>
                  <a:lnTo>
                    <a:pt x="264198" y="1231938"/>
                  </a:lnTo>
                  <a:lnTo>
                    <a:pt x="265963" y="1229169"/>
                  </a:lnTo>
                  <a:lnTo>
                    <a:pt x="270789" y="1221663"/>
                  </a:lnTo>
                  <a:lnTo>
                    <a:pt x="280555" y="1214729"/>
                  </a:lnTo>
                  <a:lnTo>
                    <a:pt x="292506" y="1212176"/>
                  </a:lnTo>
                  <a:lnTo>
                    <a:pt x="300634" y="1212176"/>
                  </a:lnTo>
                  <a:lnTo>
                    <a:pt x="300685" y="1211630"/>
                  </a:lnTo>
                  <a:lnTo>
                    <a:pt x="300786" y="1208379"/>
                  </a:lnTo>
                  <a:lnTo>
                    <a:pt x="300431" y="1206220"/>
                  </a:lnTo>
                  <a:lnTo>
                    <a:pt x="300164" y="1204048"/>
                  </a:lnTo>
                  <a:lnTo>
                    <a:pt x="308190" y="1199121"/>
                  </a:lnTo>
                  <a:lnTo>
                    <a:pt x="310210" y="1197940"/>
                  </a:lnTo>
                  <a:lnTo>
                    <a:pt x="311696" y="1195882"/>
                  </a:lnTo>
                  <a:lnTo>
                    <a:pt x="312318" y="1193546"/>
                  </a:lnTo>
                  <a:lnTo>
                    <a:pt x="312661" y="1192085"/>
                  </a:lnTo>
                  <a:lnTo>
                    <a:pt x="312877" y="1191171"/>
                  </a:lnTo>
                  <a:close/>
                </a:path>
                <a:path w="2338070" h="1487804">
                  <a:moveTo>
                    <a:pt x="341439" y="1236548"/>
                  </a:moveTo>
                  <a:lnTo>
                    <a:pt x="335318" y="1230109"/>
                  </a:lnTo>
                  <a:lnTo>
                    <a:pt x="285000" y="1230109"/>
                  </a:lnTo>
                  <a:lnTo>
                    <a:pt x="278879" y="1236548"/>
                  </a:lnTo>
                  <a:lnTo>
                    <a:pt x="278879" y="1480985"/>
                  </a:lnTo>
                  <a:lnTo>
                    <a:pt x="285000" y="1487424"/>
                  </a:lnTo>
                  <a:lnTo>
                    <a:pt x="335318" y="1487424"/>
                  </a:lnTo>
                  <a:lnTo>
                    <a:pt x="341439" y="1480985"/>
                  </a:lnTo>
                  <a:lnTo>
                    <a:pt x="341439" y="1236548"/>
                  </a:lnTo>
                  <a:close/>
                </a:path>
                <a:path w="2338070" h="1487804">
                  <a:moveTo>
                    <a:pt x="1522196" y="1382623"/>
                  </a:moveTo>
                  <a:lnTo>
                    <a:pt x="1519351" y="1379677"/>
                  </a:lnTo>
                  <a:lnTo>
                    <a:pt x="1490599" y="1349540"/>
                  </a:lnTo>
                  <a:lnTo>
                    <a:pt x="1488579" y="1348803"/>
                  </a:lnTo>
                  <a:lnTo>
                    <a:pt x="1467104" y="1387424"/>
                  </a:lnTo>
                  <a:lnTo>
                    <a:pt x="1467256" y="1406588"/>
                  </a:lnTo>
                  <a:lnTo>
                    <a:pt x="1472285" y="1425155"/>
                  </a:lnTo>
                  <a:lnTo>
                    <a:pt x="1474304" y="1430058"/>
                  </a:lnTo>
                  <a:lnTo>
                    <a:pt x="1480439" y="1431188"/>
                  </a:lnTo>
                  <a:lnTo>
                    <a:pt x="1519351" y="1390383"/>
                  </a:lnTo>
                  <a:lnTo>
                    <a:pt x="1522196" y="1387436"/>
                  </a:lnTo>
                  <a:lnTo>
                    <a:pt x="1522196" y="1382623"/>
                  </a:lnTo>
                  <a:close/>
                </a:path>
                <a:path w="2338070" h="1487804">
                  <a:moveTo>
                    <a:pt x="1523174" y="1275511"/>
                  </a:moveTo>
                  <a:lnTo>
                    <a:pt x="1514868" y="1266786"/>
                  </a:lnTo>
                  <a:lnTo>
                    <a:pt x="1522920" y="1258366"/>
                  </a:lnTo>
                  <a:lnTo>
                    <a:pt x="1493177" y="1227226"/>
                  </a:lnTo>
                  <a:lnTo>
                    <a:pt x="1485112" y="1218768"/>
                  </a:lnTo>
                  <a:lnTo>
                    <a:pt x="1477073" y="1227226"/>
                  </a:lnTo>
                  <a:lnTo>
                    <a:pt x="1468742" y="1218501"/>
                  </a:lnTo>
                  <a:lnTo>
                    <a:pt x="1461884" y="1218501"/>
                  </a:lnTo>
                  <a:lnTo>
                    <a:pt x="1457667" y="1222946"/>
                  </a:lnTo>
                  <a:lnTo>
                    <a:pt x="1451381" y="1229499"/>
                  </a:lnTo>
                  <a:lnTo>
                    <a:pt x="1451381" y="1236675"/>
                  </a:lnTo>
                  <a:lnTo>
                    <a:pt x="1505826" y="1293698"/>
                  </a:lnTo>
                  <a:lnTo>
                    <a:pt x="1512671" y="1293698"/>
                  </a:lnTo>
                  <a:lnTo>
                    <a:pt x="1518958" y="1287145"/>
                  </a:lnTo>
                  <a:lnTo>
                    <a:pt x="1523174" y="1282687"/>
                  </a:lnTo>
                  <a:lnTo>
                    <a:pt x="1523174" y="1275511"/>
                  </a:lnTo>
                  <a:close/>
                </a:path>
                <a:path w="2338070" h="1487804">
                  <a:moveTo>
                    <a:pt x="1598714" y="1201572"/>
                  </a:moveTo>
                  <a:lnTo>
                    <a:pt x="1598218" y="1195679"/>
                  </a:lnTo>
                  <a:lnTo>
                    <a:pt x="1594548" y="1191869"/>
                  </a:lnTo>
                  <a:lnTo>
                    <a:pt x="1546479" y="1141476"/>
                  </a:lnTo>
                  <a:lnTo>
                    <a:pt x="1543685" y="1140358"/>
                  </a:lnTo>
                  <a:lnTo>
                    <a:pt x="1538160" y="1140358"/>
                  </a:lnTo>
                  <a:lnTo>
                    <a:pt x="1535379" y="1141476"/>
                  </a:lnTo>
                  <a:lnTo>
                    <a:pt x="1483055" y="1196289"/>
                  </a:lnTo>
                  <a:lnTo>
                    <a:pt x="1483055" y="1203464"/>
                  </a:lnTo>
                  <a:lnTo>
                    <a:pt x="1533258" y="1256093"/>
                  </a:lnTo>
                  <a:lnTo>
                    <a:pt x="1535379" y="1258290"/>
                  </a:lnTo>
                  <a:lnTo>
                    <a:pt x="1538135" y="1259395"/>
                  </a:lnTo>
                  <a:lnTo>
                    <a:pt x="1541589" y="1259395"/>
                  </a:lnTo>
                  <a:lnTo>
                    <a:pt x="1550504" y="1254061"/>
                  </a:lnTo>
                  <a:lnTo>
                    <a:pt x="1595132" y="1207300"/>
                  </a:lnTo>
                  <a:lnTo>
                    <a:pt x="1595640" y="1206639"/>
                  </a:lnTo>
                  <a:lnTo>
                    <a:pt x="1598714" y="1201572"/>
                  </a:lnTo>
                  <a:close/>
                </a:path>
                <a:path w="2338070" h="1487804">
                  <a:moveTo>
                    <a:pt x="1623072" y="1343164"/>
                  </a:moveTo>
                  <a:lnTo>
                    <a:pt x="1609344" y="1328788"/>
                  </a:lnTo>
                  <a:lnTo>
                    <a:pt x="1583601" y="1301826"/>
                  </a:lnTo>
                  <a:lnTo>
                    <a:pt x="1557883" y="1328788"/>
                  </a:lnTo>
                  <a:lnTo>
                    <a:pt x="1544510" y="1324749"/>
                  </a:lnTo>
                  <a:lnTo>
                    <a:pt x="1530743" y="1323606"/>
                  </a:lnTo>
                  <a:lnTo>
                    <a:pt x="1517015" y="1325359"/>
                  </a:lnTo>
                  <a:lnTo>
                    <a:pt x="1503807" y="1330007"/>
                  </a:lnTo>
                  <a:lnTo>
                    <a:pt x="1499641" y="1332014"/>
                  </a:lnTo>
                  <a:lnTo>
                    <a:pt x="1498625" y="1337741"/>
                  </a:lnTo>
                  <a:lnTo>
                    <a:pt x="1509395" y="1349006"/>
                  </a:lnTo>
                  <a:lnTo>
                    <a:pt x="1549679" y="1391196"/>
                  </a:lnTo>
                  <a:lnTo>
                    <a:pt x="1549679" y="1399984"/>
                  </a:lnTo>
                  <a:lnTo>
                    <a:pt x="1498650" y="1453438"/>
                  </a:lnTo>
                  <a:lnTo>
                    <a:pt x="1499666" y="1459217"/>
                  </a:lnTo>
                  <a:lnTo>
                    <a:pt x="1503857" y="1461223"/>
                  </a:lnTo>
                  <a:lnTo>
                    <a:pt x="1523631" y="1467053"/>
                  </a:lnTo>
                  <a:lnTo>
                    <a:pt x="1544027" y="1466545"/>
                  </a:lnTo>
                  <a:lnTo>
                    <a:pt x="1580807" y="1446517"/>
                  </a:lnTo>
                  <a:lnTo>
                    <a:pt x="1599387" y="1410576"/>
                  </a:lnTo>
                  <a:lnTo>
                    <a:pt x="1600669" y="1390383"/>
                  </a:lnTo>
                  <a:lnTo>
                    <a:pt x="1596682" y="1370774"/>
                  </a:lnTo>
                  <a:lnTo>
                    <a:pt x="1623072" y="1343164"/>
                  </a:lnTo>
                  <a:close/>
                </a:path>
                <a:path w="2338070" h="1487804">
                  <a:moveTo>
                    <a:pt x="1646110" y="1158786"/>
                  </a:moveTo>
                  <a:lnTo>
                    <a:pt x="1631416" y="1142199"/>
                  </a:lnTo>
                  <a:lnTo>
                    <a:pt x="1622577" y="1134808"/>
                  </a:lnTo>
                  <a:lnTo>
                    <a:pt x="1613357" y="1130325"/>
                  </a:lnTo>
                  <a:lnTo>
                    <a:pt x="1603946" y="1128369"/>
                  </a:lnTo>
                  <a:lnTo>
                    <a:pt x="1594510" y="1128534"/>
                  </a:lnTo>
                  <a:lnTo>
                    <a:pt x="1585214" y="1130452"/>
                  </a:lnTo>
                  <a:lnTo>
                    <a:pt x="1576260" y="1133690"/>
                  </a:lnTo>
                  <a:lnTo>
                    <a:pt x="1567827" y="1137881"/>
                  </a:lnTo>
                  <a:lnTo>
                    <a:pt x="1560080" y="1142619"/>
                  </a:lnTo>
                  <a:lnTo>
                    <a:pt x="1597406" y="1181722"/>
                  </a:lnTo>
                  <a:lnTo>
                    <a:pt x="1625523" y="1167765"/>
                  </a:lnTo>
                  <a:lnTo>
                    <a:pt x="1642948" y="1163713"/>
                  </a:lnTo>
                  <a:lnTo>
                    <a:pt x="1646110" y="1158786"/>
                  </a:lnTo>
                  <a:close/>
                </a:path>
                <a:path w="2338070" h="1487804">
                  <a:moveTo>
                    <a:pt x="1757946" y="1138872"/>
                  </a:moveTo>
                  <a:lnTo>
                    <a:pt x="1717624" y="1125054"/>
                  </a:lnTo>
                  <a:lnTo>
                    <a:pt x="1702587" y="1128407"/>
                  </a:lnTo>
                  <a:lnTo>
                    <a:pt x="1663788" y="1162723"/>
                  </a:lnTo>
                  <a:lnTo>
                    <a:pt x="1655889" y="1202029"/>
                  </a:lnTo>
                  <a:lnTo>
                    <a:pt x="1659978" y="1221816"/>
                  </a:lnTo>
                  <a:lnTo>
                    <a:pt x="1635582" y="1247381"/>
                  </a:lnTo>
                  <a:lnTo>
                    <a:pt x="1675028" y="1288707"/>
                  </a:lnTo>
                  <a:lnTo>
                    <a:pt x="1698980" y="1263650"/>
                  </a:lnTo>
                  <a:lnTo>
                    <a:pt x="1712277" y="1267625"/>
                  </a:lnTo>
                  <a:lnTo>
                    <a:pt x="1725980" y="1268717"/>
                  </a:lnTo>
                  <a:lnTo>
                    <a:pt x="1739620" y="1266952"/>
                  </a:lnTo>
                  <a:lnTo>
                    <a:pt x="1748967" y="1263650"/>
                  </a:lnTo>
                  <a:lnTo>
                    <a:pt x="1752765" y="1262316"/>
                  </a:lnTo>
                  <a:lnTo>
                    <a:pt x="1756956" y="1260309"/>
                  </a:lnTo>
                  <a:lnTo>
                    <a:pt x="1757946" y="1254582"/>
                  </a:lnTo>
                  <a:lnTo>
                    <a:pt x="1706918" y="1201127"/>
                  </a:lnTo>
                  <a:lnTo>
                    <a:pt x="1706918" y="1192339"/>
                  </a:lnTo>
                  <a:lnTo>
                    <a:pt x="1757946" y="1138872"/>
                  </a:lnTo>
                  <a:close/>
                </a:path>
                <a:path w="2338070" h="1487804">
                  <a:moveTo>
                    <a:pt x="1789493" y="1205636"/>
                  </a:moveTo>
                  <a:lnTo>
                    <a:pt x="1783308" y="1165466"/>
                  </a:lnTo>
                  <a:lnTo>
                    <a:pt x="1776806" y="1163104"/>
                  </a:lnTo>
                  <a:lnTo>
                    <a:pt x="1774380" y="1163751"/>
                  </a:lnTo>
                  <a:lnTo>
                    <a:pt x="1737233" y="1202651"/>
                  </a:lnTo>
                  <a:lnTo>
                    <a:pt x="1734413" y="1205636"/>
                  </a:lnTo>
                  <a:lnTo>
                    <a:pt x="1734413" y="1210411"/>
                  </a:lnTo>
                  <a:lnTo>
                    <a:pt x="1737233" y="1213396"/>
                  </a:lnTo>
                  <a:lnTo>
                    <a:pt x="1764499" y="1241920"/>
                  </a:lnTo>
                  <a:lnTo>
                    <a:pt x="1767522" y="1245120"/>
                  </a:lnTo>
                  <a:lnTo>
                    <a:pt x="1772564" y="1244841"/>
                  </a:lnTo>
                  <a:lnTo>
                    <a:pt x="1775244" y="1241310"/>
                  </a:lnTo>
                  <a:lnTo>
                    <a:pt x="1784794" y="1224292"/>
                  </a:lnTo>
                  <a:lnTo>
                    <a:pt x="1789493" y="1205636"/>
                  </a:lnTo>
                  <a:close/>
                </a:path>
                <a:path w="2338070" h="1487804">
                  <a:moveTo>
                    <a:pt x="1793151" y="1425549"/>
                  </a:moveTo>
                  <a:lnTo>
                    <a:pt x="1596263" y="1219276"/>
                  </a:lnTo>
                  <a:lnTo>
                    <a:pt x="1556778" y="1260614"/>
                  </a:lnTo>
                  <a:lnTo>
                    <a:pt x="1751977" y="1465072"/>
                  </a:lnTo>
                  <a:lnTo>
                    <a:pt x="1754225" y="1465986"/>
                  </a:lnTo>
                  <a:lnTo>
                    <a:pt x="1758772" y="1465986"/>
                  </a:lnTo>
                  <a:lnTo>
                    <a:pt x="1761020" y="1465072"/>
                  </a:lnTo>
                  <a:lnTo>
                    <a:pt x="1793151" y="1431417"/>
                  </a:lnTo>
                  <a:lnTo>
                    <a:pt x="1793151" y="1425549"/>
                  </a:lnTo>
                  <a:close/>
                </a:path>
                <a:path w="2338070" h="1487804">
                  <a:moveTo>
                    <a:pt x="2205342" y="260870"/>
                  </a:moveTo>
                  <a:lnTo>
                    <a:pt x="2200618" y="261264"/>
                  </a:lnTo>
                  <a:lnTo>
                    <a:pt x="2195855" y="261480"/>
                  </a:lnTo>
                  <a:lnTo>
                    <a:pt x="2191118" y="261480"/>
                  </a:lnTo>
                  <a:lnTo>
                    <a:pt x="2134920" y="251688"/>
                  </a:lnTo>
                  <a:lnTo>
                    <a:pt x="2087079" y="223558"/>
                  </a:lnTo>
                  <a:lnTo>
                    <a:pt x="2060879" y="192836"/>
                  </a:lnTo>
                  <a:lnTo>
                    <a:pt x="2045322" y="155295"/>
                  </a:lnTo>
                  <a:lnTo>
                    <a:pt x="2042261" y="128168"/>
                  </a:lnTo>
                  <a:lnTo>
                    <a:pt x="2043023" y="114465"/>
                  </a:lnTo>
                  <a:lnTo>
                    <a:pt x="2054491" y="75082"/>
                  </a:lnTo>
                  <a:lnTo>
                    <a:pt x="2056434" y="71272"/>
                  </a:lnTo>
                  <a:lnTo>
                    <a:pt x="2033054" y="89319"/>
                  </a:lnTo>
                  <a:lnTo>
                    <a:pt x="2015109" y="111683"/>
                  </a:lnTo>
                  <a:lnTo>
                    <a:pt x="2003602" y="137515"/>
                  </a:lnTo>
                  <a:lnTo>
                    <a:pt x="1999551" y="165912"/>
                  </a:lnTo>
                  <a:lnTo>
                    <a:pt x="2002840" y="191744"/>
                  </a:lnTo>
                  <a:lnTo>
                    <a:pt x="2012442" y="215836"/>
                  </a:lnTo>
                  <a:lnTo>
                    <a:pt x="2027936" y="237439"/>
                  </a:lnTo>
                  <a:lnTo>
                    <a:pt x="2048891" y="255790"/>
                  </a:lnTo>
                  <a:lnTo>
                    <a:pt x="2050135" y="273697"/>
                  </a:lnTo>
                  <a:lnTo>
                    <a:pt x="2047227" y="289623"/>
                  </a:lnTo>
                  <a:lnTo>
                    <a:pt x="2043188" y="301091"/>
                  </a:lnTo>
                  <a:lnTo>
                    <a:pt x="2041093" y="305587"/>
                  </a:lnTo>
                  <a:lnTo>
                    <a:pt x="2040305" y="307073"/>
                  </a:lnTo>
                  <a:lnTo>
                    <a:pt x="2040356" y="308914"/>
                  </a:lnTo>
                  <a:lnTo>
                    <a:pt x="2042045" y="311632"/>
                  </a:lnTo>
                  <a:lnTo>
                    <a:pt x="2043417" y="312420"/>
                  </a:lnTo>
                  <a:lnTo>
                    <a:pt x="2045208" y="312420"/>
                  </a:lnTo>
                  <a:lnTo>
                    <a:pt x="2059076" y="308457"/>
                  </a:lnTo>
                  <a:lnTo>
                    <a:pt x="2075522" y="300558"/>
                  </a:lnTo>
                  <a:lnTo>
                    <a:pt x="2092960" y="290347"/>
                  </a:lnTo>
                  <a:lnTo>
                    <a:pt x="2109635" y="279476"/>
                  </a:lnTo>
                  <a:lnTo>
                    <a:pt x="2116696" y="280492"/>
                  </a:lnTo>
                  <a:lnTo>
                    <a:pt x="2123910" y="280974"/>
                  </a:lnTo>
                  <a:lnTo>
                    <a:pt x="2131123" y="280974"/>
                  </a:lnTo>
                  <a:lnTo>
                    <a:pt x="2151354" y="279628"/>
                  </a:lnTo>
                  <a:lnTo>
                    <a:pt x="2152053" y="279476"/>
                  </a:lnTo>
                  <a:lnTo>
                    <a:pt x="2170620" y="275691"/>
                  </a:lnTo>
                  <a:lnTo>
                    <a:pt x="2188743" y="269341"/>
                  </a:lnTo>
                  <a:lnTo>
                    <a:pt x="2204135" y="261480"/>
                  </a:lnTo>
                  <a:lnTo>
                    <a:pt x="2205342" y="260870"/>
                  </a:lnTo>
                  <a:close/>
                </a:path>
                <a:path w="2338070" h="1487804">
                  <a:moveTo>
                    <a:pt x="2337879" y="124193"/>
                  </a:moveTo>
                  <a:lnTo>
                    <a:pt x="2333282" y="99060"/>
                  </a:lnTo>
                  <a:lnTo>
                    <a:pt x="2330716" y="84988"/>
                  </a:lnTo>
                  <a:lnTo>
                    <a:pt x="2310777" y="50901"/>
                  </a:lnTo>
                  <a:lnTo>
                    <a:pt x="2280412" y="24003"/>
                  </a:lnTo>
                  <a:lnTo>
                    <a:pt x="2256536" y="13055"/>
                  </a:lnTo>
                  <a:lnTo>
                    <a:pt x="2256536" y="121005"/>
                  </a:lnTo>
                  <a:lnTo>
                    <a:pt x="2254897" y="129552"/>
                  </a:lnTo>
                  <a:lnTo>
                    <a:pt x="2250427" y="136525"/>
                  </a:lnTo>
                  <a:lnTo>
                    <a:pt x="2243823" y="141224"/>
                  </a:lnTo>
                  <a:lnTo>
                    <a:pt x="2235758" y="142938"/>
                  </a:lnTo>
                  <a:lnTo>
                    <a:pt x="2227669" y="141224"/>
                  </a:lnTo>
                  <a:lnTo>
                    <a:pt x="2221065" y="136525"/>
                  </a:lnTo>
                  <a:lnTo>
                    <a:pt x="2216607" y="129552"/>
                  </a:lnTo>
                  <a:lnTo>
                    <a:pt x="2214981" y="121005"/>
                  </a:lnTo>
                  <a:lnTo>
                    <a:pt x="2216607" y="112483"/>
                  </a:lnTo>
                  <a:lnTo>
                    <a:pt x="2221065" y="105498"/>
                  </a:lnTo>
                  <a:lnTo>
                    <a:pt x="2227669" y="100799"/>
                  </a:lnTo>
                  <a:lnTo>
                    <a:pt x="2235758" y="99060"/>
                  </a:lnTo>
                  <a:lnTo>
                    <a:pt x="2243848" y="100799"/>
                  </a:lnTo>
                  <a:lnTo>
                    <a:pt x="2250452" y="105498"/>
                  </a:lnTo>
                  <a:lnTo>
                    <a:pt x="2254897" y="112483"/>
                  </a:lnTo>
                  <a:lnTo>
                    <a:pt x="2256536" y="121005"/>
                  </a:lnTo>
                  <a:lnTo>
                    <a:pt x="2256536" y="13055"/>
                  </a:lnTo>
                  <a:lnTo>
                    <a:pt x="2241931" y="6350"/>
                  </a:lnTo>
                  <a:lnTo>
                    <a:pt x="2197658" y="0"/>
                  </a:lnTo>
                  <a:lnTo>
                    <a:pt x="2180361" y="2489"/>
                  </a:lnTo>
                  <a:lnTo>
                    <a:pt x="2180361" y="121005"/>
                  </a:lnTo>
                  <a:lnTo>
                    <a:pt x="2178723" y="129552"/>
                  </a:lnTo>
                  <a:lnTo>
                    <a:pt x="2174278" y="136525"/>
                  </a:lnTo>
                  <a:lnTo>
                    <a:pt x="2167674" y="141224"/>
                  </a:lnTo>
                  <a:lnTo>
                    <a:pt x="2159597" y="142938"/>
                  </a:lnTo>
                  <a:lnTo>
                    <a:pt x="2151507" y="141224"/>
                  </a:lnTo>
                  <a:lnTo>
                    <a:pt x="2144903" y="136525"/>
                  </a:lnTo>
                  <a:lnTo>
                    <a:pt x="2140445" y="129552"/>
                  </a:lnTo>
                  <a:lnTo>
                    <a:pt x="2138819" y="121005"/>
                  </a:lnTo>
                  <a:lnTo>
                    <a:pt x="2140445" y="112483"/>
                  </a:lnTo>
                  <a:lnTo>
                    <a:pt x="2144903" y="105498"/>
                  </a:lnTo>
                  <a:lnTo>
                    <a:pt x="2151507" y="100799"/>
                  </a:lnTo>
                  <a:lnTo>
                    <a:pt x="2159597" y="99060"/>
                  </a:lnTo>
                  <a:lnTo>
                    <a:pt x="2167674" y="100799"/>
                  </a:lnTo>
                  <a:lnTo>
                    <a:pt x="2174278" y="105498"/>
                  </a:lnTo>
                  <a:lnTo>
                    <a:pt x="2178723" y="112483"/>
                  </a:lnTo>
                  <a:lnTo>
                    <a:pt x="2180361" y="121005"/>
                  </a:lnTo>
                  <a:lnTo>
                    <a:pt x="2180361" y="2489"/>
                  </a:lnTo>
                  <a:lnTo>
                    <a:pt x="2114918" y="24003"/>
                  </a:lnTo>
                  <a:lnTo>
                    <a:pt x="2084552" y="50901"/>
                  </a:lnTo>
                  <a:lnTo>
                    <a:pt x="2064626" y="84988"/>
                  </a:lnTo>
                  <a:lnTo>
                    <a:pt x="2057476" y="124193"/>
                  </a:lnTo>
                  <a:lnTo>
                    <a:pt x="2064626" y="163423"/>
                  </a:lnTo>
                  <a:lnTo>
                    <a:pt x="2084552" y="197510"/>
                  </a:lnTo>
                  <a:lnTo>
                    <a:pt x="2114918" y="224409"/>
                  </a:lnTo>
                  <a:lnTo>
                    <a:pt x="2153399" y="242062"/>
                  </a:lnTo>
                  <a:lnTo>
                    <a:pt x="2197658" y="248399"/>
                  </a:lnTo>
                  <a:lnTo>
                    <a:pt x="2204161" y="248399"/>
                  </a:lnTo>
                  <a:lnTo>
                    <a:pt x="2210714" y="248005"/>
                  </a:lnTo>
                  <a:lnTo>
                    <a:pt x="2217102" y="247218"/>
                  </a:lnTo>
                  <a:lnTo>
                    <a:pt x="2237956" y="260515"/>
                  </a:lnTo>
                  <a:lnTo>
                    <a:pt x="2255850" y="270370"/>
                  </a:lnTo>
                  <a:lnTo>
                    <a:pt x="2270709" y="276796"/>
                  </a:lnTo>
                  <a:lnTo>
                    <a:pt x="2282482" y="279717"/>
                  </a:lnTo>
                  <a:lnTo>
                    <a:pt x="2282977" y="279806"/>
                  </a:lnTo>
                  <a:lnTo>
                    <a:pt x="2288286" y="279806"/>
                  </a:lnTo>
                  <a:lnTo>
                    <a:pt x="2292350" y="277520"/>
                  </a:lnTo>
                  <a:lnTo>
                    <a:pt x="2294750" y="273634"/>
                  </a:lnTo>
                  <a:lnTo>
                    <a:pt x="2297455" y="269341"/>
                  </a:lnTo>
                  <a:lnTo>
                    <a:pt x="2297620" y="263867"/>
                  </a:lnTo>
                  <a:lnTo>
                    <a:pt x="2295207" y="259346"/>
                  </a:lnTo>
                  <a:lnTo>
                    <a:pt x="2293543" y="255790"/>
                  </a:lnTo>
                  <a:lnTo>
                    <a:pt x="2290445" y="247218"/>
                  </a:lnTo>
                  <a:lnTo>
                    <a:pt x="2290229" y="246646"/>
                  </a:lnTo>
                  <a:lnTo>
                    <a:pt x="2287511" y="233908"/>
                  </a:lnTo>
                  <a:lnTo>
                    <a:pt x="2287625" y="219544"/>
                  </a:lnTo>
                  <a:lnTo>
                    <a:pt x="2308961" y="199898"/>
                  </a:lnTo>
                  <a:lnTo>
                    <a:pt x="2324735" y="176936"/>
                  </a:lnTo>
                  <a:lnTo>
                    <a:pt x="2334514" y="151447"/>
                  </a:lnTo>
                  <a:lnTo>
                    <a:pt x="2335568" y="142938"/>
                  </a:lnTo>
                  <a:lnTo>
                    <a:pt x="2337879" y="124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32248" y="1807464"/>
              <a:ext cx="1358265" cy="1158240"/>
            </a:xfrm>
            <a:custGeom>
              <a:avLst/>
              <a:gdLst/>
              <a:ahLst/>
              <a:cxnLst/>
              <a:rect l="l" t="t" r="r" b="b"/>
              <a:pathLst>
                <a:path w="1358264" h="1158239">
                  <a:moveTo>
                    <a:pt x="0" y="0"/>
                  </a:moveTo>
                  <a:lnTo>
                    <a:pt x="0" y="659815"/>
                  </a:lnTo>
                  <a:lnTo>
                    <a:pt x="50946" y="663868"/>
                  </a:lnTo>
                  <a:lnTo>
                    <a:pt x="100930" y="670325"/>
                  </a:lnTo>
                  <a:lnTo>
                    <a:pt x="149952" y="679187"/>
                  </a:lnTo>
                  <a:lnTo>
                    <a:pt x="198012" y="690454"/>
                  </a:lnTo>
                  <a:lnTo>
                    <a:pt x="245109" y="704126"/>
                  </a:lnTo>
                  <a:lnTo>
                    <a:pt x="291244" y="720202"/>
                  </a:lnTo>
                  <a:lnTo>
                    <a:pt x="336417" y="738684"/>
                  </a:lnTo>
                  <a:lnTo>
                    <a:pt x="380628" y="759570"/>
                  </a:lnTo>
                  <a:lnTo>
                    <a:pt x="423876" y="782862"/>
                  </a:lnTo>
                  <a:lnTo>
                    <a:pt x="466162" y="808558"/>
                  </a:lnTo>
                  <a:lnTo>
                    <a:pt x="507485" y="836659"/>
                  </a:lnTo>
                  <a:lnTo>
                    <a:pt x="547847" y="867165"/>
                  </a:lnTo>
                  <a:lnTo>
                    <a:pt x="587245" y="900075"/>
                  </a:lnTo>
                  <a:lnTo>
                    <a:pt x="625682" y="935391"/>
                  </a:lnTo>
                  <a:lnTo>
                    <a:pt x="663155" y="973112"/>
                  </a:lnTo>
                  <a:lnTo>
                    <a:pt x="696792" y="1007857"/>
                  </a:lnTo>
                  <a:lnTo>
                    <a:pt x="727613" y="1043743"/>
                  </a:lnTo>
                  <a:lnTo>
                    <a:pt x="756052" y="1080768"/>
                  </a:lnTo>
                  <a:lnTo>
                    <a:pt x="782542" y="1118934"/>
                  </a:lnTo>
                  <a:lnTo>
                    <a:pt x="807516" y="1158239"/>
                  </a:lnTo>
                  <a:lnTo>
                    <a:pt x="1357884" y="830706"/>
                  </a:lnTo>
                  <a:lnTo>
                    <a:pt x="1331865" y="786845"/>
                  </a:lnTo>
                  <a:lnTo>
                    <a:pt x="1304525" y="744152"/>
                  </a:lnTo>
                  <a:lnTo>
                    <a:pt x="1275811" y="702459"/>
                  </a:lnTo>
                  <a:lnTo>
                    <a:pt x="1245668" y="661601"/>
                  </a:lnTo>
                  <a:lnTo>
                    <a:pt x="1214045" y="621410"/>
                  </a:lnTo>
                  <a:lnTo>
                    <a:pt x="1180888" y="581720"/>
                  </a:lnTo>
                  <a:lnTo>
                    <a:pt x="1146145" y="542363"/>
                  </a:lnTo>
                  <a:lnTo>
                    <a:pt x="1109764" y="503173"/>
                  </a:lnTo>
                  <a:lnTo>
                    <a:pt x="1072648" y="465168"/>
                  </a:lnTo>
                  <a:lnTo>
                    <a:pt x="1034927" y="428624"/>
                  </a:lnTo>
                  <a:lnTo>
                    <a:pt x="996599" y="393546"/>
                  </a:lnTo>
                  <a:lnTo>
                    <a:pt x="957665" y="359937"/>
                  </a:lnTo>
                  <a:lnTo>
                    <a:pt x="918125" y="327802"/>
                  </a:lnTo>
                  <a:lnTo>
                    <a:pt x="877979" y="297143"/>
                  </a:lnTo>
                  <a:lnTo>
                    <a:pt x="837226" y="267964"/>
                  </a:lnTo>
                  <a:lnTo>
                    <a:pt x="795867" y="240268"/>
                  </a:lnTo>
                  <a:lnTo>
                    <a:pt x="753902" y="214061"/>
                  </a:lnTo>
                  <a:lnTo>
                    <a:pt x="711330" y="189344"/>
                  </a:lnTo>
                  <a:lnTo>
                    <a:pt x="668153" y="166123"/>
                  </a:lnTo>
                  <a:lnTo>
                    <a:pt x="624369" y="144399"/>
                  </a:lnTo>
                  <a:lnTo>
                    <a:pt x="579978" y="124178"/>
                  </a:lnTo>
                  <a:lnTo>
                    <a:pt x="534982" y="105462"/>
                  </a:lnTo>
                  <a:lnTo>
                    <a:pt x="489379" y="88255"/>
                  </a:lnTo>
                  <a:lnTo>
                    <a:pt x="443170" y="72562"/>
                  </a:lnTo>
                  <a:lnTo>
                    <a:pt x="396354" y="58385"/>
                  </a:lnTo>
                  <a:lnTo>
                    <a:pt x="348932" y="45728"/>
                  </a:lnTo>
                  <a:lnTo>
                    <a:pt x="300904" y="34595"/>
                  </a:lnTo>
                  <a:lnTo>
                    <a:pt x="252269" y="24989"/>
                  </a:lnTo>
                  <a:lnTo>
                    <a:pt x="203028" y="16914"/>
                  </a:lnTo>
                  <a:lnTo>
                    <a:pt x="153180" y="10375"/>
                  </a:lnTo>
                  <a:lnTo>
                    <a:pt x="102727" y="5373"/>
                  </a:lnTo>
                  <a:lnTo>
                    <a:pt x="51666" y="1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8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95103" y="1807464"/>
              <a:ext cx="1330960" cy="1123315"/>
            </a:xfrm>
            <a:custGeom>
              <a:avLst/>
              <a:gdLst/>
              <a:ahLst/>
              <a:cxnLst/>
              <a:rect l="l" t="t" r="r" b="b"/>
              <a:pathLst>
                <a:path w="1330960" h="1123314">
                  <a:moveTo>
                    <a:pt x="1330452" y="0"/>
                  </a:moveTo>
                  <a:lnTo>
                    <a:pt x="1279319" y="1911"/>
                  </a:lnTo>
                  <a:lnTo>
                    <a:pt x="1228750" y="5365"/>
                  </a:lnTo>
                  <a:lnTo>
                    <a:pt x="1178743" y="10359"/>
                  </a:lnTo>
                  <a:lnTo>
                    <a:pt x="1129299" y="16889"/>
                  </a:lnTo>
                  <a:lnTo>
                    <a:pt x="1080418" y="24951"/>
                  </a:lnTo>
                  <a:lnTo>
                    <a:pt x="1032100" y="34541"/>
                  </a:lnTo>
                  <a:lnTo>
                    <a:pt x="984344" y="45657"/>
                  </a:lnTo>
                  <a:lnTo>
                    <a:pt x="937152" y="58294"/>
                  </a:lnTo>
                  <a:lnTo>
                    <a:pt x="890522" y="72449"/>
                  </a:lnTo>
                  <a:lnTo>
                    <a:pt x="844455" y="88117"/>
                  </a:lnTo>
                  <a:lnTo>
                    <a:pt x="798951" y="105296"/>
                  </a:lnTo>
                  <a:lnTo>
                    <a:pt x="754009" y="123982"/>
                  </a:lnTo>
                  <a:lnTo>
                    <a:pt x="709631" y="144171"/>
                  </a:lnTo>
                  <a:lnTo>
                    <a:pt x="665815" y="165860"/>
                  </a:lnTo>
                  <a:lnTo>
                    <a:pt x="622562" y="189044"/>
                  </a:lnTo>
                  <a:lnTo>
                    <a:pt x="579872" y="213721"/>
                  </a:lnTo>
                  <a:lnTo>
                    <a:pt x="537745" y="239886"/>
                  </a:lnTo>
                  <a:lnTo>
                    <a:pt x="496181" y="267536"/>
                  </a:lnTo>
                  <a:lnTo>
                    <a:pt x="455180" y="296668"/>
                  </a:lnTo>
                  <a:lnTo>
                    <a:pt x="414741" y="327277"/>
                  </a:lnTo>
                  <a:lnTo>
                    <a:pt x="374866" y="359360"/>
                  </a:lnTo>
                  <a:lnTo>
                    <a:pt x="335553" y="392914"/>
                  </a:lnTo>
                  <a:lnTo>
                    <a:pt x="296803" y="427934"/>
                  </a:lnTo>
                  <a:lnTo>
                    <a:pt x="258616" y="464418"/>
                  </a:lnTo>
                  <a:lnTo>
                    <a:pt x="220992" y="502361"/>
                  </a:lnTo>
                  <a:lnTo>
                    <a:pt x="185084" y="541254"/>
                  </a:lnTo>
                  <a:lnTo>
                    <a:pt x="150753" y="580811"/>
                  </a:lnTo>
                  <a:lnTo>
                    <a:pt x="117921" y="621114"/>
                  </a:lnTo>
                  <a:lnTo>
                    <a:pt x="86509" y="662247"/>
                  </a:lnTo>
                  <a:lnTo>
                    <a:pt x="56437" y="704292"/>
                  </a:lnTo>
                  <a:lnTo>
                    <a:pt x="27627" y="747332"/>
                  </a:lnTo>
                  <a:lnTo>
                    <a:pt x="0" y="791451"/>
                  </a:lnTo>
                  <a:lnTo>
                    <a:pt x="545718" y="1123187"/>
                  </a:lnTo>
                  <a:lnTo>
                    <a:pt x="573624" y="1084163"/>
                  </a:lnTo>
                  <a:lnTo>
                    <a:pt x="603221" y="1045586"/>
                  </a:lnTo>
                  <a:lnTo>
                    <a:pt x="634508" y="1007896"/>
                  </a:lnTo>
                  <a:lnTo>
                    <a:pt x="667486" y="971537"/>
                  </a:lnTo>
                  <a:lnTo>
                    <a:pt x="704950" y="933876"/>
                  </a:lnTo>
                  <a:lnTo>
                    <a:pt x="743375" y="898616"/>
                  </a:lnTo>
                  <a:lnTo>
                    <a:pt x="782763" y="865757"/>
                  </a:lnTo>
                  <a:lnTo>
                    <a:pt x="823113" y="835300"/>
                  </a:lnTo>
                  <a:lnTo>
                    <a:pt x="864425" y="807244"/>
                  </a:lnTo>
                  <a:lnTo>
                    <a:pt x="906698" y="781590"/>
                  </a:lnTo>
                  <a:lnTo>
                    <a:pt x="949934" y="758337"/>
                  </a:lnTo>
                  <a:lnTo>
                    <a:pt x="994132" y="737484"/>
                  </a:lnTo>
                  <a:lnTo>
                    <a:pt x="1039292" y="719033"/>
                  </a:lnTo>
                  <a:lnTo>
                    <a:pt x="1085414" y="702984"/>
                  </a:lnTo>
                  <a:lnTo>
                    <a:pt x="1132498" y="689335"/>
                  </a:lnTo>
                  <a:lnTo>
                    <a:pt x="1180543" y="678087"/>
                  </a:lnTo>
                  <a:lnTo>
                    <a:pt x="1229551" y="669240"/>
                  </a:lnTo>
                  <a:lnTo>
                    <a:pt x="1279520" y="662794"/>
                  </a:lnTo>
                  <a:lnTo>
                    <a:pt x="1330452" y="658748"/>
                  </a:lnTo>
                  <a:lnTo>
                    <a:pt x="133045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11296" y="3378708"/>
              <a:ext cx="399415" cy="268605"/>
            </a:xfrm>
            <a:custGeom>
              <a:avLst/>
              <a:gdLst/>
              <a:ahLst/>
              <a:cxnLst/>
              <a:rect l="l" t="t" r="r" b="b"/>
              <a:pathLst>
                <a:path w="399414" h="268604">
                  <a:moveTo>
                    <a:pt x="329844" y="255079"/>
                  </a:moveTo>
                  <a:lnTo>
                    <a:pt x="69443" y="255079"/>
                  </a:lnTo>
                  <a:lnTo>
                    <a:pt x="70383" y="262204"/>
                  </a:lnTo>
                  <a:lnTo>
                    <a:pt x="76174" y="268223"/>
                  </a:lnTo>
                  <a:lnTo>
                    <a:pt x="323100" y="268223"/>
                  </a:lnTo>
                  <a:lnTo>
                    <a:pt x="328891" y="262204"/>
                  </a:lnTo>
                  <a:lnTo>
                    <a:pt x="329844" y="255079"/>
                  </a:lnTo>
                  <a:close/>
                </a:path>
                <a:path w="399414" h="268604">
                  <a:moveTo>
                    <a:pt x="395439" y="94106"/>
                  </a:moveTo>
                  <a:lnTo>
                    <a:pt x="3835" y="94106"/>
                  </a:lnTo>
                  <a:lnTo>
                    <a:pt x="0" y="98196"/>
                  </a:lnTo>
                  <a:lnTo>
                    <a:pt x="0" y="251040"/>
                  </a:lnTo>
                  <a:lnTo>
                    <a:pt x="3835" y="255079"/>
                  </a:lnTo>
                  <a:lnTo>
                    <a:pt x="395439" y="255079"/>
                  </a:lnTo>
                  <a:lnTo>
                    <a:pt x="399287" y="251040"/>
                  </a:lnTo>
                  <a:lnTo>
                    <a:pt x="399287" y="234848"/>
                  </a:lnTo>
                  <a:lnTo>
                    <a:pt x="18313" y="234848"/>
                  </a:lnTo>
                  <a:lnTo>
                    <a:pt x="18313" y="138709"/>
                  </a:lnTo>
                  <a:lnTo>
                    <a:pt x="141782" y="138709"/>
                  </a:lnTo>
                  <a:lnTo>
                    <a:pt x="399287" y="138696"/>
                  </a:lnTo>
                  <a:lnTo>
                    <a:pt x="399287" y="99186"/>
                  </a:lnTo>
                  <a:lnTo>
                    <a:pt x="395439" y="94106"/>
                  </a:lnTo>
                  <a:close/>
                </a:path>
                <a:path w="399414" h="268604">
                  <a:moveTo>
                    <a:pt x="399287" y="138696"/>
                  </a:moveTo>
                  <a:lnTo>
                    <a:pt x="161048" y="138696"/>
                  </a:lnTo>
                  <a:lnTo>
                    <a:pt x="161048" y="224739"/>
                  </a:lnTo>
                  <a:lnTo>
                    <a:pt x="96425" y="224751"/>
                  </a:lnTo>
                  <a:lnTo>
                    <a:pt x="90652" y="228777"/>
                  </a:lnTo>
                  <a:lnTo>
                    <a:pt x="88709" y="234848"/>
                  </a:lnTo>
                  <a:lnTo>
                    <a:pt x="309625" y="234848"/>
                  </a:lnTo>
                  <a:lnTo>
                    <a:pt x="307670" y="228777"/>
                  </a:lnTo>
                  <a:lnTo>
                    <a:pt x="302846" y="224751"/>
                  </a:lnTo>
                  <a:lnTo>
                    <a:pt x="190004" y="224751"/>
                  </a:lnTo>
                  <a:lnTo>
                    <a:pt x="190004" y="138709"/>
                  </a:lnTo>
                  <a:lnTo>
                    <a:pt x="399287" y="138709"/>
                  </a:lnTo>
                  <a:close/>
                </a:path>
                <a:path w="399414" h="268604">
                  <a:moveTo>
                    <a:pt x="399287" y="138709"/>
                  </a:moveTo>
                  <a:lnTo>
                    <a:pt x="380022" y="138709"/>
                  </a:lnTo>
                  <a:lnTo>
                    <a:pt x="380022" y="234848"/>
                  </a:lnTo>
                  <a:lnTo>
                    <a:pt x="399287" y="234848"/>
                  </a:lnTo>
                  <a:lnTo>
                    <a:pt x="399287" y="138709"/>
                  </a:lnTo>
                  <a:close/>
                </a:path>
                <a:path w="399414" h="268604">
                  <a:moveTo>
                    <a:pt x="238239" y="138709"/>
                  </a:moveTo>
                  <a:lnTo>
                    <a:pt x="209270" y="138709"/>
                  </a:lnTo>
                  <a:lnTo>
                    <a:pt x="209270" y="224751"/>
                  </a:lnTo>
                  <a:lnTo>
                    <a:pt x="238239" y="224751"/>
                  </a:lnTo>
                  <a:lnTo>
                    <a:pt x="238239" y="138709"/>
                  </a:lnTo>
                  <a:close/>
                </a:path>
                <a:path w="399414" h="268604">
                  <a:moveTo>
                    <a:pt x="286461" y="138709"/>
                  </a:moveTo>
                  <a:lnTo>
                    <a:pt x="257505" y="138709"/>
                  </a:lnTo>
                  <a:lnTo>
                    <a:pt x="257505" y="224751"/>
                  </a:lnTo>
                  <a:lnTo>
                    <a:pt x="302846" y="224751"/>
                  </a:lnTo>
                  <a:lnTo>
                    <a:pt x="286461" y="224739"/>
                  </a:lnTo>
                  <a:lnTo>
                    <a:pt x="286461" y="138709"/>
                  </a:lnTo>
                  <a:close/>
                </a:path>
                <a:path w="399414" h="268604">
                  <a:moveTo>
                    <a:pt x="141782" y="138709"/>
                  </a:moveTo>
                  <a:lnTo>
                    <a:pt x="111874" y="138709"/>
                  </a:lnTo>
                  <a:lnTo>
                    <a:pt x="111874" y="224739"/>
                  </a:lnTo>
                  <a:lnTo>
                    <a:pt x="141782" y="224739"/>
                  </a:lnTo>
                  <a:lnTo>
                    <a:pt x="141782" y="138709"/>
                  </a:lnTo>
                  <a:close/>
                </a:path>
                <a:path w="399414" h="268604">
                  <a:moveTo>
                    <a:pt x="54013" y="191312"/>
                  </a:moveTo>
                  <a:lnTo>
                    <a:pt x="28955" y="191312"/>
                  </a:lnTo>
                  <a:lnTo>
                    <a:pt x="27000" y="193357"/>
                  </a:lnTo>
                  <a:lnTo>
                    <a:pt x="27000" y="219659"/>
                  </a:lnTo>
                  <a:lnTo>
                    <a:pt x="28955" y="221703"/>
                  </a:lnTo>
                  <a:lnTo>
                    <a:pt x="54013" y="221703"/>
                  </a:lnTo>
                  <a:lnTo>
                    <a:pt x="55968" y="219659"/>
                  </a:lnTo>
                  <a:lnTo>
                    <a:pt x="55968" y="194348"/>
                  </a:lnTo>
                  <a:lnTo>
                    <a:pt x="54013" y="191312"/>
                  </a:lnTo>
                  <a:close/>
                </a:path>
                <a:path w="399414" h="268604">
                  <a:moveTo>
                    <a:pt x="93548" y="191312"/>
                  </a:moveTo>
                  <a:lnTo>
                    <a:pt x="68491" y="191312"/>
                  </a:lnTo>
                  <a:lnTo>
                    <a:pt x="66547" y="193357"/>
                  </a:lnTo>
                  <a:lnTo>
                    <a:pt x="66547" y="219659"/>
                  </a:lnTo>
                  <a:lnTo>
                    <a:pt x="68491" y="221703"/>
                  </a:lnTo>
                  <a:lnTo>
                    <a:pt x="93548" y="221703"/>
                  </a:lnTo>
                  <a:lnTo>
                    <a:pt x="95503" y="219659"/>
                  </a:lnTo>
                  <a:lnTo>
                    <a:pt x="95503" y="193357"/>
                  </a:lnTo>
                  <a:lnTo>
                    <a:pt x="93548" y="191312"/>
                  </a:lnTo>
                  <a:close/>
                </a:path>
                <a:path w="399414" h="268604">
                  <a:moveTo>
                    <a:pt x="330847" y="191312"/>
                  </a:moveTo>
                  <a:lnTo>
                    <a:pt x="305727" y="191312"/>
                  </a:lnTo>
                  <a:lnTo>
                    <a:pt x="303834" y="193357"/>
                  </a:lnTo>
                  <a:lnTo>
                    <a:pt x="303834" y="219659"/>
                  </a:lnTo>
                  <a:lnTo>
                    <a:pt x="305727" y="221703"/>
                  </a:lnTo>
                  <a:lnTo>
                    <a:pt x="330847" y="221703"/>
                  </a:lnTo>
                  <a:lnTo>
                    <a:pt x="332739" y="219659"/>
                  </a:lnTo>
                  <a:lnTo>
                    <a:pt x="332739" y="193357"/>
                  </a:lnTo>
                  <a:lnTo>
                    <a:pt x="330847" y="191312"/>
                  </a:lnTo>
                  <a:close/>
                </a:path>
                <a:path w="399414" h="268604">
                  <a:moveTo>
                    <a:pt x="370382" y="191312"/>
                  </a:moveTo>
                  <a:lnTo>
                    <a:pt x="345325" y="191312"/>
                  </a:lnTo>
                  <a:lnTo>
                    <a:pt x="343369" y="193357"/>
                  </a:lnTo>
                  <a:lnTo>
                    <a:pt x="343369" y="219659"/>
                  </a:lnTo>
                  <a:lnTo>
                    <a:pt x="345325" y="221703"/>
                  </a:lnTo>
                  <a:lnTo>
                    <a:pt x="370382" y="221703"/>
                  </a:lnTo>
                  <a:lnTo>
                    <a:pt x="372338" y="219659"/>
                  </a:lnTo>
                  <a:lnTo>
                    <a:pt x="372338" y="193357"/>
                  </a:lnTo>
                  <a:lnTo>
                    <a:pt x="370382" y="191312"/>
                  </a:lnTo>
                  <a:close/>
                </a:path>
                <a:path w="399414" h="268604">
                  <a:moveTo>
                    <a:pt x="54013" y="151853"/>
                  </a:moveTo>
                  <a:lnTo>
                    <a:pt x="28955" y="151853"/>
                  </a:lnTo>
                  <a:lnTo>
                    <a:pt x="27000" y="153835"/>
                  </a:lnTo>
                  <a:lnTo>
                    <a:pt x="27000" y="180200"/>
                  </a:lnTo>
                  <a:lnTo>
                    <a:pt x="28955" y="182194"/>
                  </a:lnTo>
                  <a:lnTo>
                    <a:pt x="54013" y="182194"/>
                  </a:lnTo>
                  <a:lnTo>
                    <a:pt x="55968" y="180200"/>
                  </a:lnTo>
                  <a:lnTo>
                    <a:pt x="55968" y="153835"/>
                  </a:lnTo>
                  <a:lnTo>
                    <a:pt x="54013" y="151853"/>
                  </a:lnTo>
                  <a:close/>
                </a:path>
                <a:path w="399414" h="268604">
                  <a:moveTo>
                    <a:pt x="93548" y="151853"/>
                  </a:moveTo>
                  <a:lnTo>
                    <a:pt x="68491" y="151853"/>
                  </a:lnTo>
                  <a:lnTo>
                    <a:pt x="66547" y="153835"/>
                  </a:lnTo>
                  <a:lnTo>
                    <a:pt x="66547" y="180200"/>
                  </a:lnTo>
                  <a:lnTo>
                    <a:pt x="69443" y="182194"/>
                  </a:lnTo>
                  <a:lnTo>
                    <a:pt x="93548" y="182194"/>
                  </a:lnTo>
                  <a:lnTo>
                    <a:pt x="95503" y="180200"/>
                  </a:lnTo>
                  <a:lnTo>
                    <a:pt x="95503" y="153835"/>
                  </a:lnTo>
                  <a:lnTo>
                    <a:pt x="93548" y="151853"/>
                  </a:lnTo>
                  <a:close/>
                </a:path>
                <a:path w="399414" h="268604">
                  <a:moveTo>
                    <a:pt x="330847" y="151853"/>
                  </a:moveTo>
                  <a:lnTo>
                    <a:pt x="305727" y="151853"/>
                  </a:lnTo>
                  <a:lnTo>
                    <a:pt x="303834" y="153835"/>
                  </a:lnTo>
                  <a:lnTo>
                    <a:pt x="303834" y="180200"/>
                  </a:lnTo>
                  <a:lnTo>
                    <a:pt x="305727" y="182194"/>
                  </a:lnTo>
                  <a:lnTo>
                    <a:pt x="330847" y="182194"/>
                  </a:lnTo>
                  <a:lnTo>
                    <a:pt x="332739" y="180200"/>
                  </a:lnTo>
                  <a:lnTo>
                    <a:pt x="332739" y="153835"/>
                  </a:lnTo>
                  <a:lnTo>
                    <a:pt x="330847" y="151853"/>
                  </a:lnTo>
                  <a:close/>
                </a:path>
                <a:path w="399414" h="268604">
                  <a:moveTo>
                    <a:pt x="370382" y="151853"/>
                  </a:moveTo>
                  <a:lnTo>
                    <a:pt x="345325" y="151853"/>
                  </a:lnTo>
                  <a:lnTo>
                    <a:pt x="343369" y="153835"/>
                  </a:lnTo>
                  <a:lnTo>
                    <a:pt x="343369" y="180200"/>
                  </a:lnTo>
                  <a:lnTo>
                    <a:pt x="345325" y="182194"/>
                  </a:lnTo>
                  <a:lnTo>
                    <a:pt x="370382" y="182194"/>
                  </a:lnTo>
                  <a:lnTo>
                    <a:pt x="372338" y="180200"/>
                  </a:lnTo>
                  <a:lnTo>
                    <a:pt x="372338" y="153835"/>
                  </a:lnTo>
                  <a:lnTo>
                    <a:pt x="370382" y="151853"/>
                  </a:lnTo>
                  <a:close/>
                </a:path>
                <a:path w="399414" h="268604">
                  <a:moveTo>
                    <a:pt x="204482" y="0"/>
                  </a:moveTo>
                  <a:lnTo>
                    <a:pt x="196748" y="0"/>
                  </a:lnTo>
                  <a:lnTo>
                    <a:pt x="191960" y="4038"/>
                  </a:lnTo>
                  <a:lnTo>
                    <a:pt x="81025" y="94106"/>
                  </a:lnTo>
                  <a:lnTo>
                    <a:pt x="127304" y="94106"/>
                  </a:lnTo>
                  <a:lnTo>
                    <a:pt x="199643" y="35420"/>
                  </a:lnTo>
                  <a:lnTo>
                    <a:pt x="247595" y="35420"/>
                  </a:lnTo>
                  <a:lnTo>
                    <a:pt x="209270" y="4038"/>
                  </a:lnTo>
                  <a:lnTo>
                    <a:pt x="204482" y="0"/>
                  </a:lnTo>
                  <a:close/>
                </a:path>
                <a:path w="399414" h="268604">
                  <a:moveTo>
                    <a:pt x="247595" y="35420"/>
                  </a:moveTo>
                  <a:lnTo>
                    <a:pt x="199643" y="35420"/>
                  </a:lnTo>
                  <a:lnTo>
                    <a:pt x="271983" y="94106"/>
                  </a:lnTo>
                  <a:lnTo>
                    <a:pt x="319265" y="94106"/>
                  </a:lnTo>
                  <a:lnTo>
                    <a:pt x="247595" y="3542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18404" y="2258568"/>
              <a:ext cx="386080" cy="254635"/>
            </a:xfrm>
            <a:custGeom>
              <a:avLst/>
              <a:gdLst/>
              <a:ahLst/>
              <a:cxnLst/>
              <a:rect l="l" t="t" r="r" b="b"/>
              <a:pathLst>
                <a:path w="386079" h="254635">
                  <a:moveTo>
                    <a:pt x="138849" y="141935"/>
                  </a:moveTo>
                  <a:lnTo>
                    <a:pt x="17284" y="254507"/>
                  </a:lnTo>
                  <a:lnTo>
                    <a:pt x="368236" y="254507"/>
                  </a:lnTo>
                  <a:lnTo>
                    <a:pt x="300610" y="191884"/>
                  </a:lnTo>
                  <a:lnTo>
                    <a:pt x="192760" y="191884"/>
                  </a:lnTo>
                  <a:lnTo>
                    <a:pt x="138849" y="141935"/>
                  </a:lnTo>
                  <a:close/>
                </a:path>
                <a:path w="386079" h="254635">
                  <a:moveTo>
                    <a:pt x="0" y="13385"/>
                  </a:moveTo>
                  <a:lnTo>
                    <a:pt x="0" y="240969"/>
                  </a:lnTo>
                  <a:lnTo>
                    <a:pt x="122859" y="127177"/>
                  </a:lnTo>
                  <a:lnTo>
                    <a:pt x="0" y="13385"/>
                  </a:lnTo>
                  <a:close/>
                </a:path>
                <a:path w="386079" h="254635">
                  <a:moveTo>
                    <a:pt x="385571" y="13385"/>
                  </a:moveTo>
                  <a:lnTo>
                    <a:pt x="262610" y="127177"/>
                  </a:lnTo>
                  <a:lnTo>
                    <a:pt x="385571" y="240969"/>
                  </a:lnTo>
                  <a:lnTo>
                    <a:pt x="385571" y="13385"/>
                  </a:lnTo>
                  <a:close/>
                </a:path>
                <a:path w="386079" h="254635">
                  <a:moveTo>
                    <a:pt x="246672" y="141935"/>
                  </a:moveTo>
                  <a:lnTo>
                    <a:pt x="192760" y="191884"/>
                  </a:lnTo>
                  <a:lnTo>
                    <a:pt x="300610" y="191884"/>
                  </a:lnTo>
                  <a:lnTo>
                    <a:pt x="246672" y="141935"/>
                  </a:lnTo>
                  <a:close/>
                </a:path>
                <a:path w="386079" h="254635">
                  <a:moveTo>
                    <a:pt x="368096" y="0"/>
                  </a:moveTo>
                  <a:lnTo>
                    <a:pt x="17373" y="0"/>
                  </a:lnTo>
                  <a:lnTo>
                    <a:pt x="192773" y="162369"/>
                  </a:lnTo>
                  <a:lnTo>
                    <a:pt x="368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90407" y="2189988"/>
              <a:ext cx="340360" cy="358140"/>
            </a:xfrm>
            <a:custGeom>
              <a:avLst/>
              <a:gdLst/>
              <a:ahLst/>
              <a:cxnLst/>
              <a:rect l="l" t="t" r="r" b="b"/>
              <a:pathLst>
                <a:path w="340360" h="358139">
                  <a:moveTo>
                    <a:pt x="163668" y="24713"/>
                  </a:moveTo>
                  <a:lnTo>
                    <a:pt x="113416" y="31408"/>
                  </a:lnTo>
                  <a:lnTo>
                    <a:pt x="66909" y="55154"/>
                  </a:lnTo>
                  <a:lnTo>
                    <a:pt x="20610" y="109010"/>
                  </a:lnTo>
                  <a:lnTo>
                    <a:pt x="5151" y="149073"/>
                  </a:lnTo>
                  <a:lnTo>
                    <a:pt x="0" y="191388"/>
                  </a:lnTo>
                  <a:lnTo>
                    <a:pt x="5151" y="233679"/>
                  </a:lnTo>
                  <a:lnTo>
                    <a:pt x="20610" y="273733"/>
                  </a:lnTo>
                  <a:lnTo>
                    <a:pt x="46375" y="309295"/>
                  </a:lnTo>
                  <a:lnTo>
                    <a:pt x="80130" y="336431"/>
                  </a:lnTo>
                  <a:lnTo>
                    <a:pt x="118137" y="352712"/>
                  </a:lnTo>
                  <a:lnTo>
                    <a:pt x="158269" y="358139"/>
                  </a:lnTo>
                  <a:lnTo>
                    <a:pt x="198396" y="352712"/>
                  </a:lnTo>
                  <a:lnTo>
                    <a:pt x="236391" y="336431"/>
                  </a:lnTo>
                  <a:lnTo>
                    <a:pt x="254498" y="321865"/>
                  </a:lnTo>
                  <a:lnTo>
                    <a:pt x="158281" y="321865"/>
                  </a:lnTo>
                  <a:lnTo>
                    <a:pt x="111708" y="312309"/>
                  </a:lnTo>
                  <a:lnTo>
                    <a:pt x="70759" y="283641"/>
                  </a:lnTo>
                  <a:lnTo>
                    <a:pt x="43563" y="240482"/>
                  </a:lnTo>
                  <a:lnTo>
                    <a:pt x="34498" y="191388"/>
                  </a:lnTo>
                  <a:lnTo>
                    <a:pt x="43563" y="142295"/>
                  </a:lnTo>
                  <a:lnTo>
                    <a:pt x="70759" y="99136"/>
                  </a:lnTo>
                  <a:lnTo>
                    <a:pt x="102336" y="74964"/>
                  </a:lnTo>
                  <a:lnTo>
                    <a:pt x="138119" y="62649"/>
                  </a:lnTo>
                  <a:lnTo>
                    <a:pt x="175385" y="62163"/>
                  </a:lnTo>
                  <a:lnTo>
                    <a:pt x="222152" y="62163"/>
                  </a:lnTo>
                  <a:lnTo>
                    <a:pt x="236888" y="46634"/>
                  </a:lnTo>
                  <a:lnTo>
                    <a:pt x="213470" y="35066"/>
                  </a:lnTo>
                  <a:lnTo>
                    <a:pt x="188888" y="27759"/>
                  </a:lnTo>
                  <a:lnTo>
                    <a:pt x="163668" y="24713"/>
                  </a:lnTo>
                  <a:close/>
                </a:path>
                <a:path w="340360" h="358139">
                  <a:moveTo>
                    <a:pt x="295549" y="108407"/>
                  </a:moveTo>
                  <a:lnTo>
                    <a:pt x="270124" y="135369"/>
                  </a:lnTo>
                  <a:lnTo>
                    <a:pt x="280910" y="173347"/>
                  </a:lnTo>
                  <a:lnTo>
                    <a:pt x="280447" y="212634"/>
                  </a:lnTo>
                  <a:lnTo>
                    <a:pt x="268743" y="250356"/>
                  </a:lnTo>
                  <a:lnTo>
                    <a:pt x="245803" y="283641"/>
                  </a:lnTo>
                  <a:lnTo>
                    <a:pt x="204855" y="312309"/>
                  </a:lnTo>
                  <a:lnTo>
                    <a:pt x="158281" y="321865"/>
                  </a:lnTo>
                  <a:lnTo>
                    <a:pt x="254498" y="321865"/>
                  </a:lnTo>
                  <a:lnTo>
                    <a:pt x="270124" y="309295"/>
                  </a:lnTo>
                  <a:lnTo>
                    <a:pt x="295899" y="273616"/>
                  </a:lnTo>
                  <a:lnTo>
                    <a:pt x="311332" y="233414"/>
                  </a:lnTo>
                  <a:lnTo>
                    <a:pt x="316420" y="190963"/>
                  </a:lnTo>
                  <a:lnTo>
                    <a:pt x="311160" y="148536"/>
                  </a:lnTo>
                  <a:lnTo>
                    <a:pt x="295549" y="108407"/>
                  </a:lnTo>
                  <a:close/>
                </a:path>
                <a:path w="340360" h="358139">
                  <a:moveTo>
                    <a:pt x="163228" y="92608"/>
                  </a:moveTo>
                  <a:lnTo>
                    <a:pt x="125311" y="98739"/>
                  </a:lnTo>
                  <a:lnTo>
                    <a:pt x="91956" y="121462"/>
                  </a:lnTo>
                  <a:lnTo>
                    <a:pt x="71360" y="154149"/>
                  </a:lnTo>
                  <a:lnTo>
                    <a:pt x="64499" y="191388"/>
                  </a:lnTo>
                  <a:lnTo>
                    <a:pt x="71360" y="228590"/>
                  </a:lnTo>
                  <a:lnTo>
                    <a:pt x="91956" y="261277"/>
                  </a:lnTo>
                  <a:lnTo>
                    <a:pt x="122969" y="282994"/>
                  </a:lnTo>
                  <a:lnTo>
                    <a:pt x="158280" y="290233"/>
                  </a:lnTo>
                  <a:lnTo>
                    <a:pt x="193588" y="282994"/>
                  </a:lnTo>
                  <a:lnTo>
                    <a:pt x="224594" y="261277"/>
                  </a:lnTo>
                  <a:lnTo>
                    <a:pt x="227632" y="257009"/>
                  </a:lnTo>
                  <a:lnTo>
                    <a:pt x="158281" y="257009"/>
                  </a:lnTo>
                  <a:lnTo>
                    <a:pt x="134844" y="252199"/>
                  </a:lnTo>
                  <a:lnTo>
                    <a:pt x="114257" y="237769"/>
                  </a:lnTo>
                  <a:lnTo>
                    <a:pt x="100569" y="216072"/>
                  </a:lnTo>
                  <a:lnTo>
                    <a:pt x="96010" y="191388"/>
                  </a:lnTo>
                  <a:lnTo>
                    <a:pt x="100569" y="166667"/>
                  </a:lnTo>
                  <a:lnTo>
                    <a:pt x="124775" y="136018"/>
                  </a:lnTo>
                  <a:lnTo>
                    <a:pt x="161768" y="125856"/>
                  </a:lnTo>
                  <a:lnTo>
                    <a:pt x="188438" y="97739"/>
                  </a:lnTo>
                  <a:lnTo>
                    <a:pt x="182250" y="95762"/>
                  </a:lnTo>
                  <a:lnTo>
                    <a:pt x="175971" y="94249"/>
                  </a:lnTo>
                  <a:lnTo>
                    <a:pt x="169623" y="93199"/>
                  </a:lnTo>
                  <a:lnTo>
                    <a:pt x="163228" y="92608"/>
                  </a:lnTo>
                  <a:close/>
                </a:path>
                <a:path w="340360" h="358139">
                  <a:moveTo>
                    <a:pt x="247099" y="159511"/>
                  </a:moveTo>
                  <a:lnTo>
                    <a:pt x="220429" y="187629"/>
                  </a:lnTo>
                  <a:lnTo>
                    <a:pt x="219853" y="201136"/>
                  </a:lnTo>
                  <a:lnTo>
                    <a:pt x="216640" y="214309"/>
                  </a:lnTo>
                  <a:lnTo>
                    <a:pt x="210790" y="226677"/>
                  </a:lnTo>
                  <a:lnTo>
                    <a:pt x="202306" y="237769"/>
                  </a:lnTo>
                  <a:lnTo>
                    <a:pt x="181719" y="252199"/>
                  </a:lnTo>
                  <a:lnTo>
                    <a:pt x="158281" y="257009"/>
                  </a:lnTo>
                  <a:lnTo>
                    <a:pt x="227632" y="257009"/>
                  </a:lnTo>
                  <a:lnTo>
                    <a:pt x="240716" y="238629"/>
                  </a:lnTo>
                  <a:lnTo>
                    <a:pt x="249839" y="213032"/>
                  </a:lnTo>
                  <a:lnTo>
                    <a:pt x="251966" y="186117"/>
                  </a:lnTo>
                  <a:lnTo>
                    <a:pt x="247099" y="159511"/>
                  </a:lnTo>
                  <a:close/>
                </a:path>
                <a:path w="340360" h="358139">
                  <a:moveTo>
                    <a:pt x="161260" y="157276"/>
                  </a:moveTo>
                  <a:lnTo>
                    <a:pt x="158288" y="157276"/>
                  </a:lnTo>
                  <a:lnTo>
                    <a:pt x="145693" y="159956"/>
                  </a:lnTo>
                  <a:lnTo>
                    <a:pt x="135407" y="167263"/>
                  </a:lnTo>
                  <a:lnTo>
                    <a:pt x="128472" y="178102"/>
                  </a:lnTo>
                  <a:lnTo>
                    <a:pt x="125931" y="191388"/>
                  </a:lnTo>
                  <a:lnTo>
                    <a:pt x="128472" y="204649"/>
                  </a:lnTo>
                  <a:lnTo>
                    <a:pt x="135407" y="215488"/>
                  </a:lnTo>
                  <a:lnTo>
                    <a:pt x="145693" y="222796"/>
                  </a:lnTo>
                  <a:lnTo>
                    <a:pt x="158288" y="225475"/>
                  </a:lnTo>
                  <a:lnTo>
                    <a:pt x="170880" y="222796"/>
                  </a:lnTo>
                  <a:lnTo>
                    <a:pt x="181162" y="215488"/>
                  </a:lnTo>
                  <a:lnTo>
                    <a:pt x="188093" y="204649"/>
                  </a:lnTo>
                  <a:lnTo>
                    <a:pt x="190632" y="191388"/>
                  </a:lnTo>
                  <a:lnTo>
                    <a:pt x="190554" y="187629"/>
                  </a:lnTo>
                  <a:lnTo>
                    <a:pt x="190228" y="185165"/>
                  </a:lnTo>
                  <a:lnTo>
                    <a:pt x="189492" y="182308"/>
                  </a:lnTo>
                  <a:lnTo>
                    <a:pt x="212085" y="158483"/>
                  </a:lnTo>
                  <a:lnTo>
                    <a:pt x="166886" y="158483"/>
                  </a:lnTo>
                  <a:lnTo>
                    <a:pt x="164117" y="157708"/>
                  </a:lnTo>
                  <a:lnTo>
                    <a:pt x="161260" y="157276"/>
                  </a:lnTo>
                  <a:close/>
                </a:path>
                <a:path w="340360" h="358139">
                  <a:moveTo>
                    <a:pt x="300782" y="0"/>
                  </a:moveTo>
                  <a:lnTo>
                    <a:pt x="255138" y="48107"/>
                  </a:lnTo>
                  <a:lnTo>
                    <a:pt x="257068" y="63474"/>
                  </a:lnTo>
                  <a:lnTo>
                    <a:pt x="166886" y="158483"/>
                  </a:lnTo>
                  <a:lnTo>
                    <a:pt x="212085" y="158483"/>
                  </a:lnTo>
                  <a:lnTo>
                    <a:pt x="279624" y="87261"/>
                  </a:lnTo>
                  <a:lnTo>
                    <a:pt x="296144" y="87261"/>
                  </a:lnTo>
                  <a:lnTo>
                    <a:pt x="339860" y="41186"/>
                  </a:lnTo>
                  <a:lnTo>
                    <a:pt x="305366" y="36347"/>
                  </a:lnTo>
                  <a:lnTo>
                    <a:pt x="300782" y="0"/>
                  </a:lnTo>
                  <a:close/>
                </a:path>
                <a:path w="340360" h="358139">
                  <a:moveTo>
                    <a:pt x="296144" y="87261"/>
                  </a:moveTo>
                  <a:lnTo>
                    <a:pt x="279624" y="87261"/>
                  </a:lnTo>
                  <a:lnTo>
                    <a:pt x="294216" y="89293"/>
                  </a:lnTo>
                  <a:lnTo>
                    <a:pt x="296144" y="87261"/>
                  </a:lnTo>
                  <a:close/>
                </a:path>
                <a:path w="340360" h="358139">
                  <a:moveTo>
                    <a:pt x="222152" y="62163"/>
                  </a:moveTo>
                  <a:lnTo>
                    <a:pt x="175385" y="62163"/>
                  </a:lnTo>
                  <a:lnTo>
                    <a:pt x="211412" y="73482"/>
                  </a:lnTo>
                  <a:lnTo>
                    <a:pt x="222152" y="62163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82564" y="1670177"/>
            <a:ext cx="326627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01. Establishment of </a:t>
            </a:r>
            <a:r>
              <a:rPr lang="en-US" sz="1600" b="1" spc="-5" dirty="0">
                <a:latin typeface="Arial"/>
                <a:cs typeface="Arial"/>
              </a:rPr>
              <a:t>Fund</a:t>
            </a:r>
            <a:r>
              <a:rPr sz="1600" b="1" spc="-5" dirty="0">
                <a:latin typeface="Arial"/>
                <a:cs typeface="Arial"/>
              </a:rPr>
              <a:t>s and Related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Entities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7477" y="3185662"/>
            <a:ext cx="292438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02. Bank </a:t>
            </a:r>
            <a:r>
              <a:rPr sz="1600" b="1" spc="-10" dirty="0">
                <a:latin typeface="Arial"/>
                <a:cs typeface="Arial"/>
              </a:rPr>
              <a:t>Accounts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Opening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74439" y="4731340"/>
            <a:ext cx="24942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348615" indent="-186055">
              <a:spcBef>
                <a:spcPts val="100"/>
              </a:spcBef>
              <a:buChar char="•"/>
              <a:tabLst>
                <a:tab pos="198120" algn="l"/>
                <a:tab pos="198755" algn="l"/>
              </a:tabLst>
            </a:pPr>
            <a:r>
              <a:rPr sz="1200" spc="-5" dirty="0">
                <a:latin typeface="Arial"/>
                <a:cs typeface="Arial"/>
              </a:rPr>
              <a:t>Initial </a:t>
            </a:r>
            <a:r>
              <a:rPr sz="1200" spc="-10" dirty="0">
                <a:latin typeface="Arial"/>
                <a:cs typeface="Arial"/>
              </a:rPr>
              <a:t>Review </a:t>
            </a:r>
            <a:r>
              <a:rPr sz="1200" spc="-5" dirty="0">
                <a:latin typeface="Arial"/>
                <a:cs typeface="Arial"/>
              </a:rPr>
              <a:t>of Investors’ KYC Documents</a:t>
            </a:r>
            <a:br>
              <a:rPr lang="en-US" sz="1200" spc="-5" dirty="0">
                <a:latin typeface="Arial"/>
                <a:cs typeface="Arial"/>
              </a:rPr>
            </a:br>
            <a:endParaRPr sz="1200" dirty="0">
              <a:latin typeface="Arial"/>
              <a:cs typeface="Arial"/>
            </a:endParaRPr>
          </a:p>
          <a:p>
            <a:pPr marL="198120" marR="5080" indent="-186055">
              <a:spcBef>
                <a:spcPts val="5"/>
              </a:spcBef>
              <a:buFont typeface="Arial"/>
              <a:buChar char="•"/>
              <a:tabLst>
                <a:tab pos="198120" algn="l"/>
                <a:tab pos="198755" algn="l"/>
              </a:tabLst>
            </a:pPr>
            <a:r>
              <a:rPr sz="1200" b="1" spc="-5" dirty="0">
                <a:latin typeface="Arial"/>
                <a:cs typeface="Arial"/>
              </a:rPr>
              <a:t>Review and Communicate </a:t>
            </a:r>
            <a:r>
              <a:rPr sz="1200" b="1" dirty="0">
                <a:latin typeface="Arial"/>
                <a:cs typeface="Arial"/>
              </a:rPr>
              <a:t>with  </a:t>
            </a:r>
            <a:r>
              <a:rPr lang="en-US" sz="1200" b="1" spc="-5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nvestors </a:t>
            </a:r>
            <a:r>
              <a:rPr sz="1200" b="1" dirty="0">
                <a:latin typeface="Arial"/>
                <a:cs typeface="Arial"/>
              </a:rPr>
              <a:t>to fill in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Self-</a:t>
            </a:r>
            <a:r>
              <a:rPr lang="en-US" sz="1200" b="1" spc="-5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ertification </a:t>
            </a:r>
            <a:r>
              <a:rPr sz="1200" b="1" dirty="0">
                <a:latin typeface="Arial"/>
                <a:cs typeface="Arial"/>
              </a:rPr>
              <a:t>Form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96428" y="4273550"/>
            <a:ext cx="27800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06. Compliance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55920" y="2848356"/>
            <a:ext cx="1379220" cy="1344295"/>
          </a:xfrm>
          <a:custGeom>
            <a:avLst/>
            <a:gdLst/>
            <a:ahLst/>
            <a:cxnLst/>
            <a:rect l="l" t="t" r="r" b="b"/>
            <a:pathLst>
              <a:path w="1379220" h="1344295">
                <a:moveTo>
                  <a:pt x="689610" y="0"/>
                </a:moveTo>
                <a:lnTo>
                  <a:pt x="640360" y="1687"/>
                </a:lnTo>
                <a:lnTo>
                  <a:pt x="592046" y="6674"/>
                </a:lnTo>
                <a:lnTo>
                  <a:pt x="544783" y="14846"/>
                </a:lnTo>
                <a:lnTo>
                  <a:pt x="498688" y="26089"/>
                </a:lnTo>
                <a:lnTo>
                  <a:pt x="453877" y="40291"/>
                </a:lnTo>
                <a:lnTo>
                  <a:pt x="410468" y="57337"/>
                </a:lnTo>
                <a:lnTo>
                  <a:pt x="368577" y="77113"/>
                </a:lnTo>
                <a:lnTo>
                  <a:pt x="328321" y="99507"/>
                </a:lnTo>
                <a:lnTo>
                  <a:pt x="289816" y="124403"/>
                </a:lnTo>
                <a:lnTo>
                  <a:pt x="253179" y="151688"/>
                </a:lnTo>
                <a:lnTo>
                  <a:pt x="218527" y="181250"/>
                </a:lnTo>
                <a:lnTo>
                  <a:pt x="185977" y="212973"/>
                </a:lnTo>
                <a:lnTo>
                  <a:pt x="155645" y="246744"/>
                </a:lnTo>
                <a:lnTo>
                  <a:pt x="127647" y="282449"/>
                </a:lnTo>
                <a:lnTo>
                  <a:pt x="102102" y="319976"/>
                </a:lnTo>
                <a:lnTo>
                  <a:pt x="79125" y="359209"/>
                </a:lnTo>
                <a:lnTo>
                  <a:pt x="58832" y="400035"/>
                </a:lnTo>
                <a:lnTo>
                  <a:pt x="41342" y="442341"/>
                </a:lnTo>
                <a:lnTo>
                  <a:pt x="26770" y="486013"/>
                </a:lnTo>
                <a:lnTo>
                  <a:pt x="15233" y="530937"/>
                </a:lnTo>
                <a:lnTo>
                  <a:pt x="6848" y="576999"/>
                </a:lnTo>
                <a:lnTo>
                  <a:pt x="1731" y="624086"/>
                </a:lnTo>
                <a:lnTo>
                  <a:pt x="0" y="672084"/>
                </a:lnTo>
                <a:lnTo>
                  <a:pt x="1731" y="720081"/>
                </a:lnTo>
                <a:lnTo>
                  <a:pt x="6848" y="767168"/>
                </a:lnTo>
                <a:lnTo>
                  <a:pt x="15233" y="813230"/>
                </a:lnTo>
                <a:lnTo>
                  <a:pt x="26770" y="858154"/>
                </a:lnTo>
                <a:lnTo>
                  <a:pt x="41342" y="901826"/>
                </a:lnTo>
                <a:lnTo>
                  <a:pt x="58832" y="944132"/>
                </a:lnTo>
                <a:lnTo>
                  <a:pt x="79125" y="984958"/>
                </a:lnTo>
                <a:lnTo>
                  <a:pt x="102102" y="1024191"/>
                </a:lnTo>
                <a:lnTo>
                  <a:pt x="127647" y="1061718"/>
                </a:lnTo>
                <a:lnTo>
                  <a:pt x="155645" y="1097423"/>
                </a:lnTo>
                <a:lnTo>
                  <a:pt x="185977" y="1131194"/>
                </a:lnTo>
                <a:lnTo>
                  <a:pt x="218527" y="1162917"/>
                </a:lnTo>
                <a:lnTo>
                  <a:pt x="253179" y="1192479"/>
                </a:lnTo>
                <a:lnTo>
                  <a:pt x="289816" y="1219764"/>
                </a:lnTo>
                <a:lnTo>
                  <a:pt x="328321" y="1244660"/>
                </a:lnTo>
                <a:lnTo>
                  <a:pt x="368577" y="1267054"/>
                </a:lnTo>
                <a:lnTo>
                  <a:pt x="410468" y="1286830"/>
                </a:lnTo>
                <a:lnTo>
                  <a:pt x="453877" y="1303876"/>
                </a:lnTo>
                <a:lnTo>
                  <a:pt x="498688" y="1318078"/>
                </a:lnTo>
                <a:lnTo>
                  <a:pt x="544783" y="1329321"/>
                </a:lnTo>
                <a:lnTo>
                  <a:pt x="592046" y="1337493"/>
                </a:lnTo>
                <a:lnTo>
                  <a:pt x="640360" y="1342480"/>
                </a:lnTo>
                <a:lnTo>
                  <a:pt x="689610" y="1344168"/>
                </a:lnTo>
                <a:lnTo>
                  <a:pt x="738859" y="1342480"/>
                </a:lnTo>
                <a:lnTo>
                  <a:pt x="787173" y="1337493"/>
                </a:lnTo>
                <a:lnTo>
                  <a:pt x="834436" y="1329321"/>
                </a:lnTo>
                <a:lnTo>
                  <a:pt x="880531" y="1318078"/>
                </a:lnTo>
                <a:lnTo>
                  <a:pt x="925342" y="1303876"/>
                </a:lnTo>
                <a:lnTo>
                  <a:pt x="968751" y="1286830"/>
                </a:lnTo>
                <a:lnTo>
                  <a:pt x="1010642" y="1267054"/>
                </a:lnTo>
                <a:lnTo>
                  <a:pt x="1050898" y="1244660"/>
                </a:lnTo>
                <a:lnTo>
                  <a:pt x="1089403" y="1219764"/>
                </a:lnTo>
                <a:lnTo>
                  <a:pt x="1126040" y="1192479"/>
                </a:lnTo>
                <a:lnTo>
                  <a:pt x="1160692" y="1162917"/>
                </a:lnTo>
                <a:lnTo>
                  <a:pt x="1193242" y="1131194"/>
                </a:lnTo>
                <a:lnTo>
                  <a:pt x="1223574" y="1097423"/>
                </a:lnTo>
                <a:lnTo>
                  <a:pt x="1251572" y="1061718"/>
                </a:lnTo>
                <a:lnTo>
                  <a:pt x="1277117" y="1024191"/>
                </a:lnTo>
                <a:lnTo>
                  <a:pt x="1300094" y="984958"/>
                </a:lnTo>
                <a:lnTo>
                  <a:pt x="1320387" y="944132"/>
                </a:lnTo>
                <a:lnTo>
                  <a:pt x="1337877" y="901826"/>
                </a:lnTo>
                <a:lnTo>
                  <a:pt x="1352449" y="858154"/>
                </a:lnTo>
                <a:lnTo>
                  <a:pt x="1363986" y="813230"/>
                </a:lnTo>
                <a:lnTo>
                  <a:pt x="1372371" y="767168"/>
                </a:lnTo>
                <a:lnTo>
                  <a:pt x="1377488" y="720081"/>
                </a:lnTo>
                <a:lnTo>
                  <a:pt x="1379220" y="672084"/>
                </a:lnTo>
                <a:lnTo>
                  <a:pt x="1377488" y="624086"/>
                </a:lnTo>
                <a:lnTo>
                  <a:pt x="1372371" y="576999"/>
                </a:lnTo>
                <a:lnTo>
                  <a:pt x="1363986" y="530937"/>
                </a:lnTo>
                <a:lnTo>
                  <a:pt x="1352449" y="486013"/>
                </a:lnTo>
                <a:lnTo>
                  <a:pt x="1337877" y="442341"/>
                </a:lnTo>
                <a:lnTo>
                  <a:pt x="1320387" y="400035"/>
                </a:lnTo>
                <a:lnTo>
                  <a:pt x="1300094" y="359209"/>
                </a:lnTo>
                <a:lnTo>
                  <a:pt x="1277117" y="319976"/>
                </a:lnTo>
                <a:lnTo>
                  <a:pt x="1251572" y="282449"/>
                </a:lnTo>
                <a:lnTo>
                  <a:pt x="1223574" y="246744"/>
                </a:lnTo>
                <a:lnTo>
                  <a:pt x="1193242" y="212973"/>
                </a:lnTo>
                <a:lnTo>
                  <a:pt x="1160692" y="181250"/>
                </a:lnTo>
                <a:lnTo>
                  <a:pt x="1126040" y="151688"/>
                </a:lnTo>
                <a:lnTo>
                  <a:pt x="1089403" y="124403"/>
                </a:lnTo>
                <a:lnTo>
                  <a:pt x="1050898" y="99507"/>
                </a:lnTo>
                <a:lnTo>
                  <a:pt x="1010642" y="77113"/>
                </a:lnTo>
                <a:lnTo>
                  <a:pt x="968751" y="57337"/>
                </a:lnTo>
                <a:lnTo>
                  <a:pt x="925342" y="40291"/>
                </a:lnTo>
                <a:lnTo>
                  <a:pt x="880531" y="26089"/>
                </a:lnTo>
                <a:lnTo>
                  <a:pt x="834436" y="14846"/>
                </a:lnTo>
                <a:lnTo>
                  <a:pt x="787173" y="6674"/>
                </a:lnTo>
                <a:lnTo>
                  <a:pt x="738859" y="1687"/>
                </a:lnTo>
                <a:lnTo>
                  <a:pt x="68961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4B46FB-C3FB-4897-B828-3CC582E7D845}"/>
              </a:ext>
            </a:extLst>
          </p:cNvPr>
          <p:cNvSpPr/>
          <p:nvPr/>
        </p:nvSpPr>
        <p:spPr>
          <a:xfrm>
            <a:off x="1251438" y="3946492"/>
            <a:ext cx="2768367" cy="505267"/>
          </a:xfrm>
          <a:prstGeom prst="rect">
            <a:avLst/>
          </a:prstGeom>
          <a:solidFill>
            <a:srgbClr val="BE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5" dirty="0">
                <a:solidFill>
                  <a:srgbClr val="FFFFFF"/>
                </a:solidFill>
                <a:latin typeface="Arial"/>
                <a:cs typeface="Arial"/>
              </a:rPr>
              <a:t>03. Investors’</a:t>
            </a:r>
            <a:r>
              <a:rPr lang="en-US"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spc="-10" dirty="0">
                <a:solidFill>
                  <a:srgbClr val="FFFFFF"/>
                </a:solidFill>
                <a:latin typeface="Arial"/>
                <a:cs typeface="Arial"/>
              </a:rPr>
              <a:t>KYC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72950B-898D-4A6F-9626-ACF6FBCF697C}"/>
              </a:ext>
            </a:extLst>
          </p:cNvPr>
          <p:cNvSpPr/>
          <p:nvPr/>
        </p:nvSpPr>
        <p:spPr>
          <a:xfrm>
            <a:off x="4758285" y="5434099"/>
            <a:ext cx="2768367" cy="505267"/>
          </a:xfrm>
          <a:prstGeom prst="rect">
            <a:avLst/>
          </a:prstGeom>
          <a:solidFill>
            <a:srgbClr val="BE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5" dirty="0">
                <a:solidFill>
                  <a:srgbClr val="FFFFFF"/>
                </a:solidFill>
                <a:latin typeface="Arial"/>
                <a:cs typeface="Arial"/>
              </a:rPr>
              <a:t>HF One Stop Service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B3097-8598-4C05-B3C0-9423A6EFE7CC}"/>
              </a:ext>
            </a:extLst>
          </p:cNvPr>
          <p:cNvSpPr/>
          <p:nvPr/>
        </p:nvSpPr>
        <p:spPr>
          <a:xfrm>
            <a:off x="5440051" y="3243014"/>
            <a:ext cx="1399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spc="-5" dirty="0">
                <a:solidFill>
                  <a:srgbClr val="FFFFFF"/>
                </a:solidFill>
                <a:latin typeface="Arial"/>
                <a:cs typeface="Arial"/>
              </a:rPr>
              <a:t>Fund </a:t>
            </a:r>
          </a:p>
          <a:p>
            <a:pPr algn="ctr"/>
            <a:r>
              <a:rPr lang="en-US" sz="1400" b="1" spc="-5" dirty="0">
                <a:solidFill>
                  <a:srgbClr val="FFFFFF"/>
                </a:solidFill>
                <a:latin typeface="Arial"/>
                <a:cs typeface="Arial"/>
              </a:rPr>
              <a:t>Establishment</a:t>
            </a: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020DBD-092B-4C6E-BE05-DD0B43A7DF8B}"/>
              </a:ext>
            </a:extLst>
          </p:cNvPr>
          <p:cNvGrpSpPr/>
          <p:nvPr/>
        </p:nvGrpSpPr>
        <p:grpSpPr>
          <a:xfrm>
            <a:off x="7389312" y="779202"/>
            <a:ext cx="3553996" cy="1426848"/>
            <a:chOff x="7113286" y="851894"/>
            <a:chExt cx="3553996" cy="1426848"/>
          </a:xfrm>
        </p:grpSpPr>
        <p:sp>
          <p:nvSpPr>
            <p:cNvPr id="26" name="object 26"/>
            <p:cNvSpPr txBox="1"/>
            <p:nvPr/>
          </p:nvSpPr>
          <p:spPr>
            <a:xfrm>
              <a:off x="7113286" y="1378496"/>
              <a:ext cx="3553996" cy="900246"/>
            </a:xfrm>
            <a:prstGeom prst="rect">
              <a:avLst/>
            </a:prstGeom>
          </p:spPr>
          <p:txBody>
            <a:bodyPr vert="horz" wrap="square" lIns="0" tIns="45720" rIns="0" bIns="0" rtlCol="0">
              <a:spAutoFit/>
            </a:bodyPr>
            <a:lstStyle/>
            <a:p>
              <a:pPr marL="185420" marR="5080" indent="-185420" algn="r">
                <a:spcBef>
                  <a:spcPts val="360"/>
                </a:spcBef>
                <a:buChar char="•"/>
                <a:tabLst>
                  <a:tab pos="185420" algn="l"/>
                  <a:tab pos="186055" algn="l"/>
                </a:tabLst>
              </a:pPr>
              <a:r>
                <a:rPr sz="1200" spc="5" dirty="0">
                  <a:latin typeface="Arial"/>
                  <a:cs typeface="Arial"/>
                </a:rPr>
                <a:t>GIIN</a:t>
              </a:r>
              <a:r>
                <a:rPr sz="1200" spc="-9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Registration</a:t>
              </a:r>
              <a:endParaRPr sz="1200" dirty="0">
                <a:latin typeface="Arial"/>
                <a:cs typeface="Arial"/>
              </a:endParaRPr>
            </a:p>
            <a:p>
              <a:pPr marL="796925" indent="-186055" algn="r">
                <a:spcBef>
                  <a:spcPts val="265"/>
                </a:spcBef>
                <a:buChar char="•"/>
                <a:tabLst>
                  <a:tab pos="796925" algn="l"/>
                  <a:tab pos="797560" algn="l"/>
                </a:tabLst>
              </a:pPr>
              <a:r>
                <a:rPr sz="1200" spc="-5" dirty="0">
                  <a:latin typeface="Arial"/>
                  <a:cs typeface="Arial"/>
                </a:rPr>
                <a:t>CRS/FATCA</a:t>
              </a:r>
              <a:r>
                <a:rPr sz="120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Registration</a:t>
              </a:r>
              <a:endParaRPr sz="1200" dirty="0">
                <a:latin typeface="Arial"/>
                <a:cs typeface="Arial"/>
              </a:endParaRPr>
            </a:p>
            <a:p>
              <a:pPr marL="185420" marR="5715" indent="-185420" algn="r">
                <a:spcBef>
                  <a:spcPts val="265"/>
                </a:spcBef>
                <a:buChar char="•"/>
                <a:tabLst>
                  <a:tab pos="185420" algn="l"/>
                  <a:tab pos="186055" algn="l"/>
                </a:tabLst>
              </a:pPr>
              <a:r>
                <a:rPr sz="1200" spc="-5" dirty="0">
                  <a:latin typeface="Arial"/>
                  <a:cs typeface="Arial"/>
                </a:rPr>
                <a:t>Register Person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Registration</a:t>
              </a:r>
              <a:endParaRPr sz="1200" dirty="0">
                <a:latin typeface="Arial"/>
                <a:cs typeface="Arial"/>
              </a:endParaRPr>
            </a:p>
            <a:p>
              <a:pPr marL="185420" marR="5715" indent="-185420" algn="r">
                <a:spcBef>
                  <a:spcPts val="265"/>
                </a:spcBef>
                <a:buChar char="•"/>
                <a:tabLst>
                  <a:tab pos="185420" algn="l"/>
                  <a:tab pos="186055" algn="l"/>
                </a:tabLst>
              </a:pPr>
              <a:r>
                <a:rPr sz="1200" spc="-10" dirty="0">
                  <a:latin typeface="Arial"/>
                  <a:cs typeface="Arial"/>
                </a:rPr>
                <a:t>AML </a:t>
              </a:r>
              <a:r>
                <a:rPr sz="1200" spc="-5" dirty="0">
                  <a:latin typeface="Arial"/>
                  <a:cs typeface="Arial"/>
                </a:rPr>
                <a:t>Compliance </a:t>
              </a:r>
              <a:r>
                <a:rPr sz="1200" dirty="0">
                  <a:latin typeface="Arial"/>
                  <a:cs typeface="Arial"/>
                </a:rPr>
                <a:t>Arrangement</a:t>
              </a:r>
              <a:r>
                <a:rPr sz="1200" spc="-8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and</a:t>
              </a:r>
              <a:r>
                <a:rPr lang="en-US" sz="120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Appo</a:t>
              </a:r>
              <a:r>
                <a:rPr sz="1200" spc="-10" dirty="0">
                  <a:latin typeface="Arial"/>
                  <a:cs typeface="Arial"/>
                </a:rPr>
                <a:t>i</a:t>
              </a:r>
              <a:r>
                <a:rPr sz="1200" spc="-5" dirty="0">
                  <a:latin typeface="Arial"/>
                  <a:cs typeface="Arial"/>
                </a:rPr>
                <a:t>n</a:t>
              </a:r>
              <a:r>
                <a:rPr sz="1200" spc="5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m</a:t>
              </a:r>
              <a:r>
                <a:rPr sz="1200" spc="-5" dirty="0">
                  <a:latin typeface="Arial"/>
                  <a:cs typeface="Arial"/>
                </a:rPr>
                <a:t>ent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45FAC54-8F65-4A2D-AAC7-38B9FA4267C7}"/>
                </a:ext>
              </a:extLst>
            </p:cNvPr>
            <p:cNvSpPr/>
            <p:nvPr/>
          </p:nvSpPr>
          <p:spPr>
            <a:xfrm>
              <a:off x="7611611" y="851894"/>
              <a:ext cx="3055671" cy="505267"/>
            </a:xfrm>
            <a:prstGeom prst="rect">
              <a:avLst/>
            </a:prstGeom>
            <a:solidFill>
              <a:srgbClr val="BE1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425">
                <a:spcBef>
                  <a:spcPts val="955"/>
                </a:spcBef>
              </a:pPr>
              <a:r>
                <a:rPr lang="en-US" sz="1600" b="1" spc="-5" dirty="0">
                  <a:solidFill>
                    <a:srgbClr val="FFFFFF"/>
                  </a:solidFill>
                  <a:latin typeface="Arial"/>
                  <a:cs typeface="Arial"/>
                </a:rPr>
                <a:t>04.Compliance</a:t>
              </a:r>
              <a:r>
                <a:rPr lang="en-US" sz="1600" b="1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1600" b="1" spc="-5" dirty="0">
                  <a:solidFill>
                    <a:srgbClr val="FFFFFF"/>
                  </a:solidFill>
                  <a:latin typeface="Arial"/>
                  <a:cs typeface="Arial"/>
                </a:rPr>
                <a:t>Registration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133E6DB-3EAA-40E3-BF84-8147DE8D2D67}"/>
              </a:ext>
            </a:extLst>
          </p:cNvPr>
          <p:cNvGrpSpPr/>
          <p:nvPr/>
        </p:nvGrpSpPr>
        <p:grpSpPr>
          <a:xfrm>
            <a:off x="8334628" y="2528327"/>
            <a:ext cx="3055671" cy="1647284"/>
            <a:chOff x="8323551" y="2453990"/>
            <a:chExt cx="3055671" cy="1647284"/>
          </a:xfrm>
        </p:grpSpPr>
        <p:sp>
          <p:nvSpPr>
            <p:cNvPr id="28" name="object 28"/>
            <p:cNvSpPr txBox="1"/>
            <p:nvPr/>
          </p:nvSpPr>
          <p:spPr>
            <a:xfrm>
              <a:off x="8970616" y="3018926"/>
              <a:ext cx="2408606" cy="1082348"/>
            </a:xfrm>
            <a:prstGeom prst="rect">
              <a:avLst/>
            </a:prstGeom>
          </p:spPr>
          <p:txBody>
            <a:bodyPr vert="horz" wrap="square" lIns="0" tIns="43180" rIns="0" bIns="0" rtlCol="0">
              <a:spAutoFit/>
            </a:bodyPr>
            <a:lstStyle/>
            <a:p>
              <a:pPr marL="185420" marR="5080" indent="-185420" algn="r">
                <a:spcBef>
                  <a:spcPts val="340"/>
                </a:spcBef>
                <a:buChar char="•"/>
                <a:tabLst>
                  <a:tab pos="185420" algn="l"/>
                  <a:tab pos="186055" algn="l"/>
                </a:tabLst>
              </a:pPr>
              <a:r>
                <a:rPr sz="1200" spc="-10" dirty="0">
                  <a:latin typeface="Arial"/>
                  <a:cs typeface="Arial"/>
                </a:rPr>
                <a:t>Capital Call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lang="en-US" sz="1200" spc="-10" dirty="0">
                  <a:latin typeface="Arial"/>
                  <a:cs typeface="Arial"/>
                </a:rPr>
                <a:t>N</a:t>
              </a:r>
              <a:r>
                <a:rPr sz="1200" spc="-10" dirty="0">
                  <a:latin typeface="Arial"/>
                  <a:cs typeface="Arial"/>
                </a:rPr>
                <a:t>otice</a:t>
              </a:r>
              <a:endParaRPr sz="1200" dirty="0">
                <a:latin typeface="Arial"/>
                <a:cs typeface="Arial"/>
              </a:endParaRPr>
            </a:p>
            <a:p>
              <a:pPr marL="185420" marR="5080" indent="-185420" algn="r">
                <a:spcBef>
                  <a:spcPts val="240"/>
                </a:spcBef>
                <a:buChar char="•"/>
                <a:tabLst>
                  <a:tab pos="185420" algn="l"/>
                  <a:tab pos="186055" algn="l"/>
                </a:tabLst>
              </a:pPr>
              <a:r>
                <a:rPr sz="1200" spc="-5" dirty="0">
                  <a:latin typeface="Arial"/>
                  <a:cs typeface="Arial"/>
                </a:rPr>
                <a:t>Quarterly</a:t>
              </a:r>
              <a:r>
                <a:rPr sz="1200" spc="-9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Statement</a:t>
              </a:r>
              <a:endParaRPr lang="en-US" sz="1200" spc="-5" dirty="0">
                <a:latin typeface="Arial"/>
                <a:cs typeface="Arial"/>
              </a:endParaRPr>
            </a:p>
            <a:p>
              <a:pPr marL="220345" marR="5080" indent="-220345" algn="r">
                <a:spcBef>
                  <a:spcPts val="340"/>
                </a:spcBef>
                <a:buChar char="•"/>
                <a:tabLst>
                  <a:tab pos="220345" algn="l"/>
                  <a:tab pos="220979" algn="l"/>
                </a:tabLst>
              </a:pPr>
              <a:r>
                <a:rPr lang="en-US" sz="1200" spc="-5" dirty="0">
                  <a:latin typeface="Arial"/>
                  <a:cs typeface="Arial"/>
                </a:rPr>
                <a:t>Carried</a:t>
              </a:r>
              <a:r>
                <a:rPr lang="en-US" sz="1200" spc="-100" dirty="0">
                  <a:latin typeface="Arial"/>
                  <a:cs typeface="Arial"/>
                </a:rPr>
                <a:t> </a:t>
              </a:r>
              <a:r>
                <a:rPr lang="en-US" sz="1200" spc="-5" dirty="0">
                  <a:latin typeface="Arial"/>
                  <a:cs typeface="Arial"/>
                </a:rPr>
                <a:t>Interest</a:t>
              </a:r>
              <a:endParaRPr lang="en-US" sz="1200" dirty="0">
                <a:latin typeface="Arial"/>
                <a:cs typeface="Arial"/>
              </a:endParaRPr>
            </a:p>
            <a:p>
              <a:pPr marL="185420" marR="5080" indent="-185420" algn="r">
                <a:spcBef>
                  <a:spcPts val="240"/>
                </a:spcBef>
                <a:buChar char="•"/>
                <a:tabLst>
                  <a:tab pos="185420" algn="l"/>
                  <a:tab pos="186055" algn="l"/>
                </a:tabLst>
              </a:pPr>
              <a:r>
                <a:rPr lang="en-US" sz="1200" spc="-5" dirty="0">
                  <a:latin typeface="Arial"/>
                  <a:cs typeface="Arial"/>
                </a:rPr>
                <a:t>Assistance </a:t>
              </a:r>
              <a:r>
                <a:rPr lang="en-US" sz="1200" spc="-10" dirty="0">
                  <a:latin typeface="Arial"/>
                  <a:cs typeface="Arial"/>
                </a:rPr>
                <a:t>in annual</a:t>
              </a:r>
              <a:r>
                <a:rPr lang="en-US" sz="1200" spc="-45" dirty="0">
                  <a:latin typeface="Arial"/>
                  <a:cs typeface="Arial"/>
                </a:rPr>
                <a:t> </a:t>
              </a:r>
              <a:r>
                <a:rPr lang="en-US" sz="1200" spc="-10" dirty="0">
                  <a:latin typeface="Arial"/>
                  <a:cs typeface="Arial"/>
                </a:rPr>
                <a:t>audit</a:t>
              </a:r>
              <a:endParaRPr lang="en-US" sz="1200" dirty="0">
                <a:latin typeface="Arial"/>
                <a:cs typeface="Arial"/>
              </a:endParaRPr>
            </a:p>
            <a:p>
              <a:pPr marL="185420" marR="5080" indent="-185420" algn="r">
                <a:spcBef>
                  <a:spcPts val="240"/>
                </a:spcBef>
                <a:buChar char="•"/>
                <a:tabLst>
                  <a:tab pos="185420" algn="l"/>
                  <a:tab pos="186055" algn="l"/>
                </a:tabLst>
              </a:pP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954FA8-F6B6-49F8-AABA-6DCFBD244F41}"/>
                </a:ext>
              </a:extLst>
            </p:cNvPr>
            <p:cNvSpPr/>
            <p:nvPr/>
          </p:nvSpPr>
          <p:spPr>
            <a:xfrm>
              <a:off x="8323551" y="2453990"/>
              <a:ext cx="3055671" cy="505267"/>
            </a:xfrm>
            <a:prstGeom prst="rect">
              <a:avLst/>
            </a:prstGeom>
            <a:solidFill>
              <a:srgbClr val="BE1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9060">
                <a:spcBef>
                  <a:spcPts val="755"/>
                </a:spcBef>
              </a:pPr>
              <a:r>
                <a:rPr lang="en-US" sz="1600" b="1" spc="-5" dirty="0">
                  <a:solidFill>
                    <a:srgbClr val="FFFFFF"/>
                  </a:solidFill>
                  <a:latin typeface="Arial"/>
                  <a:cs typeface="Arial"/>
                </a:rPr>
                <a:t>05. Fund</a:t>
              </a:r>
              <a:r>
                <a:rPr lang="en-US" sz="1600" b="1" spc="1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1600" b="1" spc="-5" dirty="0">
                  <a:solidFill>
                    <a:srgbClr val="FFFFFF"/>
                  </a:solidFill>
                  <a:latin typeface="Arial"/>
                  <a:cs typeface="Arial"/>
                </a:rPr>
                <a:t>Operation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F3A5C5-603E-4EF2-9FEE-12D5F87C78E1}"/>
              </a:ext>
            </a:extLst>
          </p:cNvPr>
          <p:cNvGrpSpPr/>
          <p:nvPr/>
        </p:nvGrpSpPr>
        <p:grpSpPr>
          <a:xfrm>
            <a:off x="7995196" y="4273550"/>
            <a:ext cx="3055671" cy="1672219"/>
            <a:chOff x="7984117" y="4119661"/>
            <a:chExt cx="3055671" cy="1672219"/>
          </a:xfrm>
        </p:grpSpPr>
        <p:sp>
          <p:nvSpPr>
            <p:cNvPr id="31" name="object 31"/>
            <p:cNvSpPr txBox="1"/>
            <p:nvPr/>
          </p:nvSpPr>
          <p:spPr>
            <a:xfrm>
              <a:off x="8662983" y="4669200"/>
              <a:ext cx="2376805" cy="1122680"/>
            </a:xfrm>
            <a:prstGeom prst="rect">
              <a:avLst/>
            </a:prstGeom>
          </p:spPr>
          <p:txBody>
            <a:bodyPr vert="horz" wrap="square" lIns="0" tIns="48895" rIns="0" bIns="0" rtlCol="0">
              <a:spAutoFit/>
            </a:bodyPr>
            <a:lstStyle/>
            <a:p>
              <a:pPr marL="198120" indent="-186055" algn="r">
                <a:spcBef>
                  <a:spcPts val="385"/>
                </a:spcBef>
                <a:buChar char="•"/>
                <a:tabLst>
                  <a:tab pos="198120" algn="l"/>
                  <a:tab pos="198755" algn="l"/>
                </a:tabLst>
              </a:pPr>
              <a:r>
                <a:rPr sz="1200" spc="-5" dirty="0">
                  <a:latin typeface="Arial"/>
                  <a:cs typeface="Arial"/>
                </a:rPr>
                <a:t>Annual </a:t>
              </a:r>
              <a:r>
                <a:rPr sz="1200" spc="-20" dirty="0">
                  <a:latin typeface="Arial"/>
                  <a:cs typeface="Arial"/>
                </a:rPr>
                <a:t>CRS/FATCA</a:t>
              </a:r>
              <a:r>
                <a:rPr sz="1200" spc="-13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Declaration</a:t>
              </a:r>
              <a:endParaRPr lang="en-US" sz="1200" dirty="0">
                <a:latin typeface="Arial"/>
                <a:cs typeface="Arial"/>
              </a:endParaRPr>
            </a:p>
            <a:p>
              <a:pPr marL="185420" marR="5080" lvl="1" indent="-185420" algn="r">
                <a:spcBef>
                  <a:spcPts val="290"/>
                </a:spcBef>
                <a:buChar char="•"/>
                <a:tabLst>
                  <a:tab pos="185420" algn="l"/>
                  <a:tab pos="186055" algn="l"/>
                </a:tabLst>
              </a:pPr>
              <a:r>
                <a:rPr lang="en-US" sz="1200" spc="-5" dirty="0">
                  <a:latin typeface="Arial"/>
                  <a:cs typeface="Arial"/>
                </a:rPr>
                <a:t>Review </a:t>
              </a:r>
              <a:r>
                <a:rPr lang="en-US" sz="1200" dirty="0">
                  <a:latin typeface="Arial"/>
                  <a:cs typeface="Arial"/>
                </a:rPr>
                <a:t>of </a:t>
              </a:r>
              <a:r>
                <a:rPr lang="en-US" sz="1200" spc="-5" dirty="0">
                  <a:latin typeface="Arial"/>
                  <a:cs typeface="Arial"/>
                </a:rPr>
                <a:t>Investors’</a:t>
              </a:r>
              <a:r>
                <a:rPr lang="en-US" sz="1200" spc="-130" dirty="0">
                  <a:latin typeface="Arial"/>
                  <a:cs typeface="Arial"/>
                </a:rPr>
                <a:t> </a:t>
              </a:r>
              <a:r>
                <a:rPr lang="en-US" sz="1200" spc="-5" dirty="0">
                  <a:latin typeface="Arial"/>
                  <a:cs typeface="Arial"/>
                </a:rPr>
                <a:t>KYC</a:t>
              </a:r>
              <a:endParaRPr lang="en-US" sz="1200" dirty="0">
                <a:latin typeface="Arial"/>
                <a:cs typeface="Arial"/>
              </a:endParaRPr>
            </a:p>
            <a:p>
              <a:pPr marR="5715" algn="r">
                <a:spcBef>
                  <a:spcPts val="285"/>
                </a:spcBef>
              </a:pPr>
              <a:r>
                <a:rPr sz="1200" spc="-10" dirty="0">
                  <a:latin typeface="Arial"/>
                  <a:cs typeface="Arial"/>
                </a:rPr>
                <a:t>D</a:t>
              </a:r>
              <a:r>
                <a:rPr sz="1200" spc="-5" dirty="0">
                  <a:latin typeface="Arial"/>
                  <a:cs typeface="Arial"/>
                </a:rPr>
                <a:t>ocu</a:t>
              </a:r>
              <a:r>
                <a:rPr sz="1200" dirty="0">
                  <a:latin typeface="Arial"/>
                  <a:cs typeface="Arial"/>
                </a:rPr>
                <a:t>m</a:t>
              </a:r>
              <a:r>
                <a:rPr sz="1200" spc="-5" dirty="0">
                  <a:latin typeface="Arial"/>
                  <a:cs typeface="Arial"/>
                </a:rPr>
                <a:t>e</a:t>
              </a:r>
              <a:r>
                <a:rPr sz="1200" spc="-15" dirty="0">
                  <a:latin typeface="Arial"/>
                  <a:cs typeface="Arial"/>
                </a:rPr>
                <a:t>n</a:t>
              </a:r>
              <a:r>
                <a:rPr sz="1200" dirty="0">
                  <a:latin typeface="Arial"/>
                  <a:cs typeface="Arial"/>
                </a:rPr>
                <a:t>ts</a:t>
              </a:r>
            </a:p>
            <a:p>
              <a:pPr marL="185420" marR="5715" indent="-185420" algn="r">
                <a:spcBef>
                  <a:spcPts val="290"/>
                </a:spcBef>
                <a:buChar char="•"/>
                <a:tabLst>
                  <a:tab pos="185420" algn="l"/>
                  <a:tab pos="186055" algn="l"/>
                </a:tabLst>
              </a:pPr>
              <a:r>
                <a:rPr sz="1200" spc="-5" dirty="0">
                  <a:latin typeface="Arial"/>
                  <a:cs typeface="Arial"/>
                </a:rPr>
                <a:t>Renewal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Register</a:t>
              </a:r>
              <a:r>
                <a:rPr sz="1200" spc="-9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Person</a:t>
              </a:r>
              <a:endParaRPr sz="1200" dirty="0">
                <a:latin typeface="Arial"/>
                <a:cs typeface="Arial"/>
              </a:endParaRPr>
            </a:p>
            <a:p>
              <a:pPr marL="185420" marR="5080" lvl="1" indent="-185420" algn="r">
                <a:spcBef>
                  <a:spcPts val="290"/>
                </a:spcBef>
                <a:buChar char="•"/>
                <a:tabLst>
                  <a:tab pos="185420" algn="l"/>
                  <a:tab pos="186055" algn="l"/>
                </a:tabLst>
              </a:pPr>
              <a:r>
                <a:rPr sz="1200" spc="-5" dirty="0">
                  <a:latin typeface="Arial"/>
                  <a:cs typeface="Arial"/>
                </a:rPr>
                <a:t>AML Annual</a:t>
              </a:r>
              <a:r>
                <a:rPr sz="1200" spc="-18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Maintenance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B6527A3-EAE2-4D13-AFE5-AF5897D52932}"/>
                </a:ext>
              </a:extLst>
            </p:cNvPr>
            <p:cNvSpPr/>
            <p:nvPr/>
          </p:nvSpPr>
          <p:spPr>
            <a:xfrm>
              <a:off x="7984117" y="4119661"/>
              <a:ext cx="3055671" cy="505267"/>
            </a:xfrm>
            <a:prstGeom prst="rect">
              <a:avLst/>
            </a:prstGeom>
            <a:solidFill>
              <a:srgbClr val="BE1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9695">
                <a:spcBef>
                  <a:spcPts val="100"/>
                </a:spcBef>
              </a:pPr>
              <a:r>
                <a:rPr lang="en-US" sz="1600" b="1" spc="-5" dirty="0">
                  <a:solidFill>
                    <a:srgbClr val="FFFFFF"/>
                  </a:solidFill>
                  <a:latin typeface="Arial"/>
                  <a:cs typeface="Arial"/>
                </a:rPr>
                <a:t>06. Compliance</a:t>
              </a:r>
              <a:r>
                <a:rPr lang="en-US" sz="1600" b="1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1600" b="1" spc="-5" dirty="0">
                  <a:solidFill>
                    <a:srgbClr val="FFFFFF"/>
                  </a:solidFill>
                  <a:latin typeface="Arial"/>
                  <a:cs typeface="Arial"/>
                </a:rPr>
                <a:t>Maintenance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5F54E9-D93B-4D2F-A658-CEA63515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4909A10E-9440-4B7A-BA41-94175BAC0757}"/>
              </a:ext>
            </a:extLst>
          </p:cNvPr>
          <p:cNvSpPr txBox="1">
            <a:spLocks/>
          </p:cNvSpPr>
          <p:nvPr/>
        </p:nvSpPr>
        <p:spPr>
          <a:xfrm>
            <a:off x="419003" y="574991"/>
            <a:ext cx="8059738" cy="99770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3200" b="1" cap="none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Cayman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Islands </a:t>
            </a:r>
            <a:r>
              <a:rPr lang="en-US" sz="3200" b="1" cap="none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(AML) </a:t>
            </a:r>
            <a:r>
              <a:rPr lang="en-US" sz="32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200" b="1" cap="none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Counter-terrorism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(CFT)</a:t>
            </a:r>
            <a:r>
              <a:rPr lang="en-US" sz="3200" b="1" cap="none" spc="2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064DE25-CC03-4A52-9D36-4E61B2B6B0C4}"/>
              </a:ext>
            </a:extLst>
          </p:cNvPr>
          <p:cNvSpPr txBox="1"/>
          <p:nvPr/>
        </p:nvSpPr>
        <p:spPr>
          <a:xfrm>
            <a:off x="495203" y="1808330"/>
            <a:ext cx="11350052" cy="1534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6385"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The Cayman </a:t>
            </a:r>
            <a:r>
              <a:rPr sz="1400" spc="-5" dirty="0">
                <a:latin typeface="Arial"/>
                <a:cs typeface="Arial"/>
              </a:rPr>
              <a:t>Islands Monetary </a:t>
            </a:r>
            <a:r>
              <a:rPr sz="1400" dirty="0">
                <a:latin typeface="Arial"/>
                <a:cs typeface="Arial"/>
              </a:rPr>
              <a:t>Authority (CIMA) </a:t>
            </a:r>
            <a:r>
              <a:rPr sz="1400" spc="-5" dirty="0">
                <a:latin typeface="Arial"/>
                <a:cs typeface="Arial"/>
              </a:rPr>
              <a:t>plays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5" dirty="0">
                <a:latin typeface="Arial"/>
                <a:cs typeface="Arial"/>
              </a:rPr>
              <a:t>key </a:t>
            </a:r>
            <a:r>
              <a:rPr sz="1400" dirty="0">
                <a:latin typeface="Arial"/>
                <a:cs typeface="Arial"/>
              </a:rPr>
              <a:t>role in </a:t>
            </a:r>
            <a:r>
              <a:rPr sz="1400" spc="-5" dirty="0">
                <a:latin typeface="Arial"/>
                <a:cs typeface="Arial"/>
              </a:rPr>
              <a:t>combating </a:t>
            </a:r>
            <a:r>
              <a:rPr sz="1400" dirty="0">
                <a:latin typeface="Arial"/>
                <a:cs typeface="Arial"/>
              </a:rPr>
              <a:t>money laundering and terrorist financing. </a:t>
            </a:r>
            <a:r>
              <a:rPr sz="1400" spc="-5" dirty="0">
                <a:latin typeface="Arial"/>
                <a:cs typeface="Arial"/>
              </a:rPr>
              <a:t>Section </a:t>
            </a:r>
            <a:r>
              <a:rPr sz="1400" dirty="0">
                <a:latin typeface="Arial"/>
                <a:cs typeface="Arial"/>
              </a:rPr>
              <a:t>6(1)(b)(ii) of 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Monetary Authority </a:t>
            </a:r>
            <a:r>
              <a:rPr sz="1400" spc="-10" dirty="0">
                <a:latin typeface="Arial"/>
                <a:cs typeface="Arial"/>
              </a:rPr>
              <a:t>Act </a:t>
            </a:r>
            <a:r>
              <a:rPr sz="1400" dirty="0">
                <a:latin typeface="Arial"/>
                <a:cs typeface="Arial"/>
              </a:rPr>
              <a:t>gives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Monetary </a:t>
            </a:r>
            <a:r>
              <a:rPr sz="1400" spc="-5" dirty="0">
                <a:latin typeface="Arial"/>
                <a:cs typeface="Arial"/>
              </a:rPr>
              <a:t>Authority </a:t>
            </a:r>
            <a:r>
              <a:rPr sz="1400" dirty="0">
                <a:latin typeface="Arial"/>
                <a:cs typeface="Arial"/>
              </a:rPr>
              <a:t>legal responsibility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“monitor </a:t>
            </a:r>
            <a:r>
              <a:rPr sz="1400" spc="-5" dirty="0">
                <a:latin typeface="Arial"/>
                <a:cs typeface="Arial"/>
              </a:rPr>
              <a:t>the implementation </a:t>
            </a:r>
            <a:r>
              <a:rPr sz="1400" dirty="0">
                <a:latin typeface="Arial"/>
                <a:cs typeface="Arial"/>
              </a:rPr>
              <a:t>of money laundering regulations” </a:t>
            </a:r>
            <a:r>
              <a:rPr sz="1400" spc="-15" dirty="0">
                <a:latin typeface="Arial"/>
                <a:cs typeface="Arial"/>
              </a:rPr>
              <a:t>as  </a:t>
            </a:r>
            <a:r>
              <a:rPr sz="1400" dirty="0">
                <a:latin typeface="Arial"/>
                <a:cs typeface="Arial"/>
              </a:rPr>
              <a:t>a part of its regulatory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function.</a:t>
            </a:r>
            <a:endParaRPr lang="en-US" sz="1400" dirty="0">
              <a:latin typeface="Arial"/>
              <a:cs typeface="Arial"/>
            </a:endParaRPr>
          </a:p>
          <a:p>
            <a:pPr marL="12065" marR="5080">
              <a:spcBef>
                <a:spcPts val="105"/>
              </a:spcBef>
              <a:tabLst>
                <a:tab pos="299720" algn="l"/>
              </a:tabLst>
            </a:pPr>
            <a:endParaRPr sz="1400" dirty="0">
              <a:latin typeface="Arial"/>
              <a:cs typeface="Arial"/>
            </a:endParaRPr>
          </a:p>
          <a:p>
            <a:pPr marL="299085" marR="73025" indent="-287020"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order </a:t>
            </a:r>
            <a:r>
              <a:rPr sz="1400" spc="-5" dirty="0">
                <a:latin typeface="Arial"/>
                <a:cs typeface="Arial"/>
              </a:rPr>
              <a:t>to prevent the </a:t>
            </a:r>
            <a:r>
              <a:rPr sz="1400" dirty="0">
                <a:latin typeface="Arial"/>
                <a:cs typeface="Arial"/>
              </a:rPr>
              <a:t>use of financial services for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purpose of money laundering and terrorist financing, such regulations provide for  corresponding measures.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addition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lang="en-US"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nti-</a:t>
            </a:r>
            <a:r>
              <a:rPr lang="en-US" sz="140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oney </a:t>
            </a:r>
            <a:r>
              <a:rPr lang="en-US" sz="1400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aundering regulations,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Cayman Islands financial crime regulatory </a:t>
            </a:r>
            <a:r>
              <a:rPr sz="1400" spc="-5" dirty="0">
                <a:latin typeface="Arial"/>
                <a:cs typeface="Arial"/>
              </a:rPr>
              <a:t>system </a:t>
            </a:r>
            <a:r>
              <a:rPr sz="1400" dirty="0">
                <a:latin typeface="Arial"/>
                <a:cs typeface="Arial"/>
              </a:rPr>
              <a:t>also includes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Proceeds of </a:t>
            </a:r>
            <a:r>
              <a:rPr sz="1400" spc="5" dirty="0">
                <a:latin typeface="Arial"/>
                <a:cs typeface="Arial"/>
              </a:rPr>
              <a:t>Crime </a:t>
            </a:r>
            <a:r>
              <a:rPr sz="1400" dirty="0">
                <a:latin typeface="Arial"/>
                <a:cs typeface="Arial"/>
              </a:rPr>
              <a:t>Law,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Terrorism Act and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Diffusion Financing (Prohibition)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9D7EEB-CC08-40DF-9539-9EFB9E8D6EC8}"/>
              </a:ext>
            </a:extLst>
          </p:cNvPr>
          <p:cNvGrpSpPr/>
          <p:nvPr/>
        </p:nvGrpSpPr>
        <p:grpSpPr>
          <a:xfrm>
            <a:off x="2012250" y="3549779"/>
            <a:ext cx="4157979" cy="2597394"/>
            <a:chOff x="640296" y="3459048"/>
            <a:chExt cx="4157979" cy="2597394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FAACC6E2-BD6A-4160-8C58-68748D86F1D7}"/>
                </a:ext>
              </a:extLst>
            </p:cNvPr>
            <p:cNvSpPr txBox="1"/>
            <p:nvPr/>
          </p:nvSpPr>
          <p:spPr>
            <a:xfrm>
              <a:off x="640296" y="3459048"/>
              <a:ext cx="3895751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Strategic </a:t>
              </a:r>
              <a:r>
                <a:rPr sz="2000" b="1" u="sng" spc="-2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Target </a:t>
              </a:r>
              <a:r>
                <a:rPr sz="20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on</a:t>
              </a:r>
              <a:r>
                <a:rPr sz="2000" b="1" u="sng" spc="-12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2000" b="1" u="sng" spc="-2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AML/CFT:</a:t>
              </a:r>
              <a:endParaRPr sz="2000" b="1" dirty="0">
                <a:latin typeface="Arial"/>
                <a:cs typeface="Arial"/>
              </a:endParaRPr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F48D3B0C-4118-42F6-91C8-AEE7D08DA77B}"/>
                </a:ext>
              </a:extLst>
            </p:cNvPr>
            <p:cNvSpPr txBox="1"/>
            <p:nvPr/>
          </p:nvSpPr>
          <p:spPr>
            <a:xfrm>
              <a:off x="640296" y="3891939"/>
              <a:ext cx="4157979" cy="2164503"/>
            </a:xfrm>
            <a:prstGeom prst="rect">
              <a:avLst/>
            </a:prstGeom>
          </p:spPr>
          <p:txBody>
            <a:bodyPr vert="horz" wrap="square" lIns="0" tIns="88900" rIns="0" bIns="0" rtlCol="0">
              <a:spAutoFit/>
            </a:bodyPr>
            <a:lstStyle/>
            <a:p>
              <a:pPr marL="297180" indent="-285115">
                <a:lnSpc>
                  <a:spcPct val="100000"/>
                </a:lnSpc>
                <a:spcBef>
                  <a:spcPts val="700"/>
                </a:spcBef>
                <a:buChar char="•"/>
                <a:tabLst>
                  <a:tab pos="297180" algn="l"/>
                  <a:tab pos="297815" algn="l"/>
                </a:tabLst>
              </a:pPr>
              <a:r>
                <a:rPr sz="1200" spc="-10" dirty="0">
                  <a:latin typeface="Arial"/>
                  <a:cs typeface="Arial"/>
                </a:rPr>
                <a:t>Strengthen the AML/CFT legal and regulatory system in</a:t>
              </a:r>
              <a:r>
                <a:rPr sz="1200" spc="14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jurisdictions;</a:t>
              </a:r>
              <a:endParaRPr sz="1200" dirty="0">
                <a:latin typeface="Arial"/>
                <a:cs typeface="Arial"/>
              </a:endParaRPr>
            </a:p>
            <a:p>
              <a:pPr marL="297180" indent="-285115">
                <a:lnSpc>
                  <a:spcPct val="100000"/>
                </a:lnSpc>
                <a:spcBef>
                  <a:spcPts val="600"/>
                </a:spcBef>
                <a:buChar char="•"/>
                <a:tabLst>
                  <a:tab pos="297180" algn="l"/>
                  <a:tab pos="297815" algn="l"/>
                </a:tabLst>
              </a:pPr>
              <a:r>
                <a:rPr sz="1200" spc="-5" dirty="0">
                  <a:latin typeface="Arial"/>
                  <a:cs typeface="Arial"/>
                </a:rPr>
                <a:t>Implement a comprehensive risk monitoring</a:t>
              </a:r>
              <a:r>
                <a:rPr sz="1200" spc="-7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system;</a:t>
              </a:r>
              <a:endParaRPr sz="1200" dirty="0">
                <a:latin typeface="Arial"/>
                <a:cs typeface="Arial"/>
              </a:endParaRPr>
            </a:p>
            <a:p>
              <a:pPr marL="297180" indent="-285115">
                <a:lnSpc>
                  <a:spcPct val="100000"/>
                </a:lnSpc>
                <a:spcBef>
                  <a:spcPts val="600"/>
                </a:spcBef>
                <a:buChar char="•"/>
                <a:tabLst>
                  <a:tab pos="297180" algn="l"/>
                  <a:tab pos="297815" algn="l"/>
                </a:tabLst>
              </a:pPr>
              <a:r>
                <a:rPr sz="1200" spc="-10" dirty="0">
                  <a:latin typeface="Arial"/>
                  <a:cs typeface="Arial"/>
                </a:rPr>
                <a:t>Strengthen </a:t>
              </a:r>
              <a:r>
                <a:rPr sz="1200" spc="-5" dirty="0">
                  <a:latin typeface="Arial"/>
                  <a:cs typeface="Arial"/>
                </a:rPr>
                <a:t>sanctions, </a:t>
              </a:r>
              <a:r>
                <a:rPr sz="1200" spc="-10" dirty="0">
                  <a:latin typeface="Arial"/>
                  <a:cs typeface="Arial"/>
                </a:rPr>
                <a:t>intelligence and law</a:t>
              </a:r>
              <a:r>
                <a:rPr sz="1200" spc="1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enforcement;</a:t>
              </a:r>
              <a:endParaRPr sz="1200" dirty="0">
                <a:latin typeface="Arial"/>
                <a:cs typeface="Arial"/>
              </a:endParaRPr>
            </a:p>
            <a:p>
              <a:pPr marL="297180" indent="-285115">
                <a:lnSpc>
                  <a:spcPct val="100000"/>
                </a:lnSpc>
                <a:spcBef>
                  <a:spcPts val="600"/>
                </a:spcBef>
                <a:buChar char="•"/>
                <a:tabLst>
                  <a:tab pos="297180" algn="l"/>
                  <a:tab pos="297815" algn="l"/>
                </a:tabLst>
              </a:pPr>
              <a:r>
                <a:rPr sz="1200" spc="-10" dirty="0">
                  <a:latin typeface="Arial"/>
                  <a:cs typeface="Arial"/>
                </a:rPr>
                <a:t>Strengthen </a:t>
              </a:r>
              <a:r>
                <a:rPr sz="1200" spc="-5" dirty="0">
                  <a:latin typeface="Arial"/>
                  <a:cs typeface="Arial"/>
                </a:rPr>
                <a:t>domestic </a:t>
              </a:r>
              <a:r>
                <a:rPr sz="1200" spc="-10" dirty="0">
                  <a:latin typeface="Arial"/>
                  <a:cs typeface="Arial"/>
                </a:rPr>
                <a:t>cooperation and</a:t>
              </a:r>
              <a:r>
                <a:rPr sz="1200" spc="-35" dirty="0">
                  <a:latin typeface="Arial"/>
                  <a:cs typeface="Arial"/>
                </a:rPr>
                <a:t> </a:t>
              </a:r>
              <a:r>
                <a:rPr sz="1200" spc="-10" dirty="0">
                  <a:latin typeface="Arial"/>
                  <a:cs typeface="Arial"/>
                </a:rPr>
                <a:t>coordination;</a:t>
              </a:r>
              <a:endParaRPr sz="1200" dirty="0">
                <a:latin typeface="Arial"/>
                <a:cs typeface="Arial"/>
              </a:endParaRPr>
            </a:p>
            <a:p>
              <a:pPr marL="297180" indent="-285115">
                <a:lnSpc>
                  <a:spcPct val="100000"/>
                </a:lnSpc>
                <a:spcBef>
                  <a:spcPts val="600"/>
                </a:spcBef>
                <a:buChar char="•"/>
                <a:tabLst>
                  <a:tab pos="297180" algn="l"/>
                  <a:tab pos="297815" algn="l"/>
                </a:tabLst>
              </a:pPr>
              <a:r>
                <a:rPr sz="1200" spc="-5" dirty="0">
                  <a:latin typeface="Arial"/>
                  <a:cs typeface="Arial"/>
                </a:rPr>
                <a:t>Ensure to </a:t>
              </a:r>
              <a:r>
                <a:rPr sz="1200" spc="-10" dirty="0">
                  <a:latin typeface="Arial"/>
                  <a:cs typeface="Arial"/>
                </a:rPr>
                <a:t>establish </a:t>
              </a:r>
              <a:r>
                <a:rPr sz="1200" spc="-5" dirty="0">
                  <a:latin typeface="Arial"/>
                  <a:cs typeface="Arial"/>
                </a:rPr>
                <a:t>an effective </a:t>
              </a:r>
              <a:r>
                <a:rPr sz="1200" spc="-10" dirty="0">
                  <a:latin typeface="Arial"/>
                  <a:cs typeface="Arial"/>
                </a:rPr>
                <a:t>international cooperation</a:t>
              </a:r>
              <a:r>
                <a:rPr sz="1200" spc="-5" dirty="0">
                  <a:latin typeface="Arial"/>
                  <a:cs typeface="Arial"/>
                </a:rPr>
                <a:t> system;</a:t>
              </a:r>
              <a:endParaRPr sz="1200" dirty="0">
                <a:latin typeface="Arial"/>
                <a:cs typeface="Arial"/>
              </a:endParaRPr>
            </a:p>
            <a:p>
              <a:pPr marL="297180" marR="304165" indent="-285115">
                <a:lnSpc>
                  <a:spcPts val="1900"/>
                </a:lnSpc>
                <a:spcBef>
                  <a:spcPts val="140"/>
                </a:spcBef>
                <a:buChar char="•"/>
                <a:tabLst>
                  <a:tab pos="297180" algn="l"/>
                  <a:tab pos="297815" algn="l"/>
                </a:tabLst>
              </a:pPr>
              <a:r>
                <a:rPr sz="1200" dirty="0">
                  <a:latin typeface="Arial"/>
                  <a:cs typeface="Arial"/>
                </a:rPr>
                <a:t>Raising </a:t>
              </a:r>
              <a:r>
                <a:rPr lang="en-US" sz="1200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nti-</a:t>
              </a:r>
              <a:r>
                <a:rPr lang="en-US" sz="1200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oney </a:t>
              </a:r>
              <a:r>
                <a:rPr lang="en-US" sz="1200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aundering</a:t>
              </a:r>
              <a:r>
                <a:rPr lang="en-US" sz="120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/</a:t>
              </a:r>
              <a:r>
                <a:rPr lang="en-US" sz="1200" dirty="0">
                  <a:latin typeface="Arial"/>
                  <a:cs typeface="Arial"/>
                </a:rPr>
                <a:t> C</a:t>
              </a:r>
              <a:r>
                <a:rPr sz="1200" dirty="0">
                  <a:latin typeface="Arial"/>
                  <a:cs typeface="Arial"/>
                </a:rPr>
                <a:t>ounter-</a:t>
              </a:r>
              <a:r>
                <a:rPr lang="en-US" sz="1200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errorism awareness  among all </a:t>
              </a:r>
              <a:r>
                <a:rPr sz="1200" spc="-5" dirty="0">
                  <a:latin typeface="Arial"/>
                  <a:cs typeface="Arial"/>
                </a:rPr>
                <a:t>investors </a:t>
              </a:r>
              <a:r>
                <a:rPr sz="1200" dirty="0">
                  <a:latin typeface="Arial"/>
                  <a:cs typeface="Arial"/>
                </a:rPr>
                <a:t>and </a:t>
              </a:r>
              <a:r>
                <a:rPr sz="1200" spc="-5" dirty="0">
                  <a:latin typeface="Arial"/>
                  <a:cs typeface="Arial"/>
                </a:rPr>
                <a:t>the</a:t>
              </a:r>
              <a:r>
                <a:rPr sz="1200" spc="-4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public;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DC607B-95B2-4A68-B3BA-48256D74FFF1}"/>
              </a:ext>
            </a:extLst>
          </p:cNvPr>
          <p:cNvGrpSpPr/>
          <p:nvPr/>
        </p:nvGrpSpPr>
        <p:grpSpPr>
          <a:xfrm>
            <a:off x="6727561" y="3547682"/>
            <a:ext cx="3654759" cy="1412272"/>
            <a:chOff x="5204015" y="3466476"/>
            <a:chExt cx="3654759" cy="1412272"/>
          </a:xfrm>
        </p:grpSpPr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CD5DD96A-1AAA-46A5-B147-67D2EDDA124B}"/>
                </a:ext>
              </a:extLst>
            </p:cNvPr>
            <p:cNvSpPr txBox="1"/>
            <p:nvPr/>
          </p:nvSpPr>
          <p:spPr>
            <a:xfrm>
              <a:off x="5204015" y="3466476"/>
              <a:ext cx="365475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Main Law</a:t>
              </a:r>
              <a:r>
                <a:rPr lang="en-US" sz="20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s</a:t>
              </a:r>
              <a:r>
                <a:rPr sz="20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and</a:t>
              </a:r>
              <a:r>
                <a:rPr sz="2000" b="1" u="sng" spc="-8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20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Regulation:</a:t>
              </a:r>
              <a:endParaRPr sz="2000" b="1" dirty="0">
                <a:latin typeface="Arial"/>
                <a:cs typeface="Arial"/>
              </a:endParaRPr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4CC20FE1-390B-4035-9CE2-F8B16FEC05A1}"/>
                </a:ext>
              </a:extLst>
            </p:cNvPr>
            <p:cNvSpPr txBox="1"/>
            <p:nvPr/>
          </p:nvSpPr>
          <p:spPr>
            <a:xfrm>
              <a:off x="5204015" y="3891939"/>
              <a:ext cx="2918460" cy="986809"/>
            </a:xfrm>
            <a:prstGeom prst="rect">
              <a:avLst/>
            </a:prstGeom>
          </p:spPr>
          <p:txBody>
            <a:bodyPr vert="horz" wrap="square" lIns="0" tIns="93345" rIns="0" bIns="0" rtlCol="0">
              <a:spAutoFit/>
            </a:bodyPr>
            <a:lstStyle/>
            <a:p>
              <a:pPr marL="297180" indent="-285115">
                <a:lnSpc>
                  <a:spcPct val="100000"/>
                </a:lnSpc>
                <a:spcBef>
                  <a:spcPts val="735"/>
                </a:spcBef>
                <a:buChar char="•"/>
                <a:tabLst>
                  <a:tab pos="297180" algn="l"/>
                  <a:tab pos="297815" algn="l"/>
                </a:tabLst>
              </a:pPr>
              <a:r>
                <a:rPr sz="1200" spc="10" dirty="0">
                  <a:latin typeface="Arial"/>
                  <a:cs typeface="Arial"/>
                </a:rPr>
                <a:t>Proceeds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10" dirty="0">
                  <a:latin typeface="Arial"/>
                  <a:cs typeface="Arial"/>
                </a:rPr>
                <a:t>Crime Law</a:t>
              </a:r>
              <a:r>
                <a:rPr sz="1200" spc="-85" dirty="0">
                  <a:latin typeface="Arial"/>
                  <a:cs typeface="Arial"/>
                </a:rPr>
                <a:t> </a:t>
              </a:r>
              <a:r>
                <a:rPr sz="1200" spc="10" dirty="0">
                  <a:latin typeface="Arial"/>
                  <a:cs typeface="Arial"/>
                </a:rPr>
                <a:t>POCL</a:t>
              </a:r>
              <a:endParaRPr sz="1200" dirty="0">
                <a:latin typeface="Arial"/>
                <a:cs typeface="Arial"/>
              </a:endParaRPr>
            </a:p>
            <a:p>
              <a:pPr marL="297180" indent="-285115">
                <a:lnSpc>
                  <a:spcPct val="100000"/>
                </a:lnSpc>
                <a:spcBef>
                  <a:spcPts val="635"/>
                </a:spcBef>
                <a:buChar char="•"/>
                <a:tabLst>
                  <a:tab pos="297180" algn="l"/>
                  <a:tab pos="297815" algn="l"/>
                </a:tabLst>
              </a:pPr>
              <a:r>
                <a:rPr sz="1200" dirty="0">
                  <a:latin typeface="Arial"/>
                  <a:cs typeface="Arial"/>
                </a:rPr>
                <a:t>Anti-Money Laundering Regulations</a:t>
              </a:r>
              <a:r>
                <a:rPr sz="1200" spc="-5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AMLRs</a:t>
              </a:r>
            </a:p>
            <a:p>
              <a:pPr marL="297180" indent="-285115">
                <a:lnSpc>
                  <a:spcPct val="100000"/>
                </a:lnSpc>
                <a:spcBef>
                  <a:spcPts val="625"/>
                </a:spcBef>
                <a:buChar char="•"/>
                <a:tabLst>
                  <a:tab pos="297180" algn="l"/>
                  <a:tab pos="297815" algn="l"/>
                </a:tabLst>
              </a:pPr>
              <a:r>
                <a:rPr sz="1200" dirty="0">
                  <a:latin typeface="Arial"/>
                  <a:cs typeface="Arial"/>
                </a:rPr>
                <a:t>Terrorism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Act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96412A-368A-44E6-B47D-CFB36AB1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D4CEBF2-4539-4163-B795-2953BD458AF9}"/>
              </a:ext>
            </a:extLst>
          </p:cNvPr>
          <p:cNvSpPr txBox="1"/>
          <p:nvPr/>
        </p:nvSpPr>
        <p:spPr>
          <a:xfrm>
            <a:off x="536533" y="1919611"/>
            <a:ext cx="10629214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5080" indent="-186690">
              <a:spcBef>
                <a:spcPts val="100"/>
              </a:spcBef>
              <a:buFont typeface="Arial"/>
              <a:buChar char="•"/>
              <a:tabLst>
                <a:tab pos="198120" algn="l"/>
                <a:tab pos="198755" algn="l"/>
              </a:tabLst>
            </a:pPr>
            <a:r>
              <a:rPr sz="1400" dirty="0">
                <a:latin typeface="Arial"/>
                <a:cs typeface="Arial"/>
              </a:rPr>
              <a:t>All relevant financial services providers (Financial Services Providers “FSP”) should be subject </a:t>
            </a:r>
            <a:r>
              <a:rPr sz="1400" spc="-5" dirty="0">
                <a:latin typeface="Arial"/>
                <a:cs typeface="Arial"/>
              </a:rPr>
              <a:t>to the </a:t>
            </a:r>
            <a:r>
              <a:rPr sz="1400" dirty="0">
                <a:latin typeface="Arial"/>
                <a:cs typeface="Arial"/>
              </a:rPr>
              <a:t>Anti-Money Laundering Regulations (“AMLR”)</a:t>
            </a:r>
          </a:p>
          <a:p>
            <a:pPr marL="198120" indent="-186055">
              <a:spcBef>
                <a:spcPts val="620"/>
              </a:spcBef>
              <a:buChar char="•"/>
              <a:tabLst>
                <a:tab pos="198120" algn="l"/>
                <a:tab pos="198755" algn="l"/>
              </a:tabLst>
            </a:pPr>
            <a:r>
              <a:rPr sz="1400" dirty="0">
                <a:latin typeface="Arial"/>
                <a:cs typeface="Arial"/>
              </a:rPr>
              <a:t>The </a:t>
            </a:r>
            <a:r>
              <a:rPr lang="en-US" sz="1400" dirty="0">
                <a:latin typeface="Arial"/>
                <a:cs typeface="Arial"/>
              </a:rPr>
              <a:t>Fund</a:t>
            </a:r>
            <a:r>
              <a:rPr sz="1400" dirty="0">
                <a:latin typeface="Arial"/>
                <a:cs typeface="Arial"/>
              </a:rPr>
              <a:t> and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registered company of Register Person should be recognized as financial service provider</a:t>
            </a:r>
            <a:r>
              <a:rPr lang="en-US" sz="1400" dirty="0">
                <a:latin typeface="Arial"/>
                <a:cs typeface="Arial"/>
              </a:rPr>
              <a:t>s, (</a:t>
            </a:r>
            <a:r>
              <a:rPr sz="1400" dirty="0">
                <a:latin typeface="Arial"/>
                <a:cs typeface="Arial"/>
              </a:rPr>
              <a:t>FSP</a:t>
            </a:r>
            <a:r>
              <a:rPr lang="en-US" sz="1400" dirty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 marL="198120" indent="-186055">
              <a:spcBef>
                <a:spcPts val="640"/>
              </a:spcBef>
              <a:buChar char="•"/>
              <a:tabLst>
                <a:tab pos="198120" algn="l"/>
                <a:tab pos="198755" algn="l"/>
              </a:tabLst>
            </a:pPr>
            <a:r>
              <a:rPr sz="1400" dirty="0">
                <a:latin typeface="Arial"/>
                <a:cs typeface="Arial"/>
              </a:rPr>
              <a:t>According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AMLR,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FSP needs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complete </a:t>
            </a:r>
            <a:r>
              <a:rPr sz="1400" spc="-5" dirty="0">
                <a:latin typeface="Arial"/>
                <a:cs typeface="Arial"/>
              </a:rPr>
              <a:t>the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following:</a:t>
            </a:r>
            <a:endParaRPr lang="en-US" sz="1400" dirty="0">
              <a:latin typeface="Arial"/>
              <a:cs typeface="Arial"/>
            </a:endParaRPr>
          </a:p>
          <a:p>
            <a:pPr marL="12065">
              <a:spcBef>
                <a:spcPts val="640"/>
              </a:spcBef>
              <a:tabLst>
                <a:tab pos="198120" algn="l"/>
                <a:tab pos="198755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AD215C8-FED6-4B77-B8E5-C1FE5844CF48}"/>
              </a:ext>
            </a:extLst>
          </p:cNvPr>
          <p:cNvSpPr txBox="1">
            <a:spLocks/>
          </p:cNvSpPr>
          <p:nvPr/>
        </p:nvSpPr>
        <p:spPr>
          <a:xfrm>
            <a:off x="416815" y="565997"/>
            <a:ext cx="8058150" cy="99770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3200" b="1" cap="none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Cayman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Islands </a:t>
            </a:r>
            <a:r>
              <a:rPr lang="en-US" sz="3200" b="1" cap="none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(AML) </a:t>
            </a:r>
            <a:r>
              <a:rPr lang="en-US" sz="32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200" b="1" cap="none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Counter-Terrorism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(CFT)</a:t>
            </a:r>
            <a:r>
              <a:rPr lang="en-US" sz="3200" b="1" cap="none" spc="2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D7FD5-99A9-4E03-8616-36409850EB30}"/>
              </a:ext>
            </a:extLst>
          </p:cNvPr>
          <p:cNvSpPr/>
          <p:nvPr/>
        </p:nvSpPr>
        <p:spPr>
          <a:xfrm>
            <a:off x="648748" y="2993134"/>
            <a:ext cx="6096000" cy="2772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8755" marR="132715" indent="-186690">
              <a:spcBef>
                <a:spcPts val="150"/>
              </a:spcBef>
              <a:buChar char="•"/>
              <a:tabLst>
                <a:tab pos="198120" algn="l"/>
                <a:tab pos="198755" algn="l"/>
              </a:tabLst>
            </a:pPr>
            <a:r>
              <a:rPr lang="en-US" sz="1400" dirty="0">
                <a:latin typeface="Arial"/>
                <a:cs typeface="Arial"/>
              </a:rPr>
              <a:t>Appointment</a:t>
            </a:r>
            <a:r>
              <a:rPr lang="en-US" sz="1400" spc="-3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of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Anti-Money</a:t>
            </a:r>
            <a:r>
              <a:rPr lang="en-US" sz="1400" spc="-2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Laundering </a:t>
            </a:r>
            <a:r>
              <a:rPr lang="en-US" sz="1400" spc="5" dirty="0">
                <a:latin typeface="Arial"/>
                <a:cs typeface="Arial"/>
              </a:rPr>
              <a:t>Compliance</a:t>
            </a:r>
            <a:r>
              <a:rPr lang="en-US" sz="1400" spc="-3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Officer</a:t>
            </a:r>
            <a:r>
              <a:rPr lang="en-US" sz="1400" spc="-3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(AMLCO)</a:t>
            </a:r>
            <a:r>
              <a:rPr lang="en-US" sz="1400" spc="-2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/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Anti-Money</a:t>
            </a:r>
            <a:r>
              <a:rPr lang="en-US" sz="1400" spc="-1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Laundering Reporting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Officer</a:t>
            </a:r>
            <a:r>
              <a:rPr lang="en-US" sz="1400" spc="-4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(MLRO)</a:t>
            </a:r>
            <a:r>
              <a:rPr lang="en-US" sz="1400" spc="-1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/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Deputy</a:t>
            </a:r>
            <a:r>
              <a:rPr lang="en-US" sz="1400" spc="-1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Anti - Money Laundering Reporting Officer</a:t>
            </a:r>
            <a:r>
              <a:rPr lang="en-US" sz="1400" spc="-7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(DMLRO)</a:t>
            </a:r>
          </a:p>
          <a:p>
            <a:pPr marL="198120" indent="-186055">
              <a:spcBef>
                <a:spcPts val="450"/>
              </a:spcBef>
              <a:buChar char="•"/>
              <a:tabLst>
                <a:tab pos="198120" algn="l"/>
                <a:tab pos="198755" algn="l"/>
              </a:tabLst>
            </a:pPr>
            <a:r>
              <a:rPr lang="en-US" sz="1400" dirty="0">
                <a:latin typeface="Arial"/>
                <a:cs typeface="Arial"/>
              </a:rPr>
              <a:t>Customize and </a:t>
            </a:r>
            <a:r>
              <a:rPr lang="en-US" sz="1400" spc="5" dirty="0">
                <a:latin typeface="Arial"/>
                <a:cs typeface="Arial"/>
              </a:rPr>
              <a:t>implement </a:t>
            </a:r>
            <a:r>
              <a:rPr lang="en-US" sz="1400" dirty="0">
                <a:latin typeface="Arial"/>
                <a:cs typeface="Arial"/>
              </a:rPr>
              <a:t>relevant compliance policies and</a:t>
            </a:r>
            <a:r>
              <a:rPr lang="en-US" sz="1400" spc="-14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processes</a:t>
            </a:r>
          </a:p>
          <a:p>
            <a:pPr marL="198120" indent="-186055">
              <a:spcBef>
                <a:spcPts val="640"/>
              </a:spcBef>
              <a:buChar char="•"/>
              <a:tabLst>
                <a:tab pos="198120" algn="l"/>
                <a:tab pos="198755" algn="l"/>
              </a:tabLst>
            </a:pPr>
            <a:r>
              <a:rPr lang="en-US" sz="1400" dirty="0">
                <a:latin typeface="Arial"/>
                <a:cs typeface="Arial"/>
              </a:rPr>
              <a:t>Continuous monitoring and scheduling of internal</a:t>
            </a:r>
            <a:r>
              <a:rPr lang="en-US" sz="1400" spc="-9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audits</a:t>
            </a:r>
          </a:p>
          <a:p>
            <a:pPr marL="198120" indent="-186055">
              <a:spcBef>
                <a:spcPts val="620"/>
              </a:spcBef>
              <a:buChar char="•"/>
              <a:tabLst>
                <a:tab pos="198120" algn="l"/>
                <a:tab pos="198755" algn="l"/>
              </a:tabLst>
            </a:pPr>
            <a:r>
              <a:rPr lang="en-US" sz="1400" dirty="0">
                <a:latin typeface="Arial"/>
                <a:cs typeface="Arial"/>
              </a:rPr>
              <a:t>Report regularly </a:t>
            </a:r>
            <a:r>
              <a:rPr lang="en-US" sz="1400" spc="-5" dirty="0">
                <a:latin typeface="Arial"/>
                <a:cs typeface="Arial"/>
              </a:rPr>
              <a:t>to the </a:t>
            </a:r>
            <a:r>
              <a:rPr lang="en-US" sz="1400" dirty="0">
                <a:latin typeface="Arial"/>
                <a:cs typeface="Arial"/>
              </a:rPr>
              <a:t>Board of</a:t>
            </a:r>
            <a:r>
              <a:rPr lang="en-US" sz="1400" spc="-6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Directors</a:t>
            </a:r>
          </a:p>
          <a:p>
            <a:pPr marL="198120" indent="-186055">
              <a:spcBef>
                <a:spcPts val="640"/>
              </a:spcBef>
              <a:buChar char="•"/>
              <a:tabLst>
                <a:tab pos="198120" algn="l"/>
                <a:tab pos="198755" algn="l"/>
              </a:tabLst>
            </a:pPr>
            <a:r>
              <a:rPr lang="en-US" sz="1400" dirty="0">
                <a:latin typeface="Arial"/>
                <a:cs typeface="Arial"/>
              </a:rPr>
              <a:t>Conduct customer due diligence</a:t>
            </a:r>
            <a:r>
              <a:rPr lang="en-US" sz="1400" spc="-85" dirty="0">
                <a:latin typeface="Arial"/>
                <a:cs typeface="Arial"/>
              </a:rPr>
              <a:t> </a:t>
            </a:r>
            <a:r>
              <a:rPr lang="en-US" sz="1400" spc="5" dirty="0">
                <a:latin typeface="Arial"/>
                <a:cs typeface="Arial"/>
              </a:rPr>
              <a:t>(CDD)</a:t>
            </a:r>
            <a:endParaRPr lang="en-US" sz="1400" dirty="0">
              <a:latin typeface="Arial"/>
              <a:cs typeface="Arial"/>
            </a:endParaRPr>
          </a:p>
          <a:p>
            <a:pPr marL="198120" indent="-186055">
              <a:spcBef>
                <a:spcPts val="620"/>
              </a:spcBef>
              <a:buChar char="•"/>
              <a:tabLst>
                <a:tab pos="198120" algn="l"/>
                <a:tab pos="198755" algn="l"/>
              </a:tabLst>
            </a:pPr>
            <a:r>
              <a:rPr lang="en-US" sz="1400" dirty="0">
                <a:latin typeface="Arial"/>
                <a:cs typeface="Arial"/>
              </a:rPr>
              <a:t>Continuous</a:t>
            </a:r>
            <a:r>
              <a:rPr lang="en-US" sz="1400" spc="-2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monitoring</a:t>
            </a:r>
          </a:p>
          <a:p>
            <a:pPr marL="198120" indent="-186055">
              <a:spcBef>
                <a:spcPts val="640"/>
              </a:spcBef>
              <a:buChar char="•"/>
              <a:tabLst>
                <a:tab pos="198120" algn="l"/>
                <a:tab pos="198755" algn="l"/>
              </a:tabLst>
            </a:pPr>
            <a:r>
              <a:rPr lang="en-US" sz="1400" dirty="0">
                <a:latin typeface="Arial"/>
                <a:cs typeface="Arial"/>
              </a:rPr>
              <a:t>Suspicious </a:t>
            </a:r>
            <a:r>
              <a:rPr lang="en-US" sz="1400" spc="-5" dirty="0">
                <a:latin typeface="Arial"/>
                <a:cs typeface="Arial"/>
              </a:rPr>
              <a:t>activity</a:t>
            </a:r>
            <a:r>
              <a:rPr lang="en-US" sz="1400" spc="-4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report</a:t>
            </a:r>
          </a:p>
          <a:p>
            <a:pPr marL="198120" indent="-186055">
              <a:spcBef>
                <a:spcPts val="620"/>
              </a:spcBef>
              <a:buChar char="•"/>
              <a:tabLst>
                <a:tab pos="198120" algn="l"/>
                <a:tab pos="198755" algn="l"/>
              </a:tabLst>
            </a:pPr>
            <a:r>
              <a:rPr lang="en-US" sz="1400" dirty="0">
                <a:latin typeface="Arial"/>
                <a:cs typeface="Arial"/>
              </a:rPr>
              <a:t>Archive</a:t>
            </a:r>
            <a:r>
              <a:rPr lang="en-US" sz="1400" spc="-1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records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D09AE-2DAE-4146-B003-A9597CAD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9FB36-8950-44EE-A2CF-8DAF12305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C2A8AF8A-2D56-44BE-B856-E439076FCE46}"/>
              </a:ext>
            </a:extLst>
          </p:cNvPr>
          <p:cNvSpPr txBox="1">
            <a:spLocks/>
          </p:cNvSpPr>
          <p:nvPr/>
        </p:nvSpPr>
        <p:spPr>
          <a:xfrm>
            <a:off x="417622" y="560703"/>
            <a:ext cx="4958585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Due</a:t>
            </a:r>
            <a:r>
              <a:rPr lang="en-US" sz="3200" b="1" cap="none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Diligence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AB93D38-5BFB-47E0-B4CF-07E427FDE204}"/>
              </a:ext>
            </a:extLst>
          </p:cNvPr>
          <p:cNvSpPr txBox="1"/>
          <p:nvPr/>
        </p:nvSpPr>
        <p:spPr>
          <a:xfrm>
            <a:off x="427147" y="1385188"/>
            <a:ext cx="8267700" cy="37220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dirty="0">
                <a:latin typeface="Arial"/>
                <a:cs typeface="Arial"/>
              </a:rPr>
              <a:t>Customer </a:t>
            </a:r>
            <a:r>
              <a:rPr lang="en-US" sz="1600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ue </a:t>
            </a:r>
            <a:r>
              <a:rPr lang="en-US" sz="1600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iligence generally includes information identifying and certifying LPs,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including:</a:t>
            </a:r>
            <a:endParaRPr lang="en-US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endParaRPr sz="16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25"/>
              </a:spcBef>
              <a:buChar char="•"/>
              <a:tabLst>
                <a:tab pos="185420" algn="l"/>
              </a:tabLst>
            </a:pPr>
            <a:r>
              <a:rPr sz="1600" dirty="0">
                <a:latin typeface="Arial"/>
                <a:cs typeface="Arial"/>
              </a:rPr>
              <a:t>Customer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identity</a:t>
            </a:r>
          </a:p>
          <a:p>
            <a:pPr marL="184785" indent="-172720">
              <a:lnSpc>
                <a:spcPct val="100000"/>
              </a:lnSpc>
              <a:spcBef>
                <a:spcPts val="635"/>
              </a:spcBef>
              <a:buChar char="•"/>
              <a:tabLst>
                <a:tab pos="185420" algn="l"/>
              </a:tabLst>
            </a:pPr>
            <a:r>
              <a:rPr sz="1600" dirty="0">
                <a:latin typeface="Arial"/>
                <a:cs typeface="Arial"/>
              </a:rPr>
              <a:t>Controller</a:t>
            </a:r>
          </a:p>
          <a:p>
            <a:pPr marL="184785" indent="-172720">
              <a:lnSpc>
                <a:spcPct val="100000"/>
              </a:lnSpc>
              <a:spcBef>
                <a:spcPts val="625"/>
              </a:spcBef>
              <a:buChar char="•"/>
              <a:tabLst>
                <a:tab pos="185420" algn="l"/>
              </a:tabLst>
            </a:pPr>
            <a:r>
              <a:rPr sz="1600" dirty="0">
                <a:latin typeface="Arial"/>
                <a:cs typeface="Arial"/>
              </a:rPr>
              <a:t>All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lang="en-US" sz="1600" spc="-2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eneficiaries</a:t>
            </a:r>
          </a:p>
          <a:p>
            <a:pPr marL="184785" indent="-172720">
              <a:lnSpc>
                <a:spcPct val="100000"/>
              </a:lnSpc>
              <a:spcBef>
                <a:spcPts val="635"/>
              </a:spcBef>
              <a:buChar char="•"/>
              <a:tabLst>
                <a:tab pos="185420" algn="l"/>
              </a:tabLst>
            </a:pPr>
            <a:r>
              <a:rPr sz="1600" dirty="0">
                <a:latin typeface="Arial"/>
                <a:cs typeface="Arial"/>
              </a:rPr>
              <a:t>The person acting on behalf of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client</a:t>
            </a:r>
          </a:p>
          <a:p>
            <a:pPr marL="184785" indent="-172720">
              <a:lnSpc>
                <a:spcPct val="100000"/>
              </a:lnSpc>
              <a:spcBef>
                <a:spcPts val="625"/>
              </a:spcBef>
              <a:buChar char="•"/>
              <a:tabLst>
                <a:tab pos="185420" algn="l"/>
              </a:tabLst>
            </a:pPr>
            <a:r>
              <a:rPr sz="1600" dirty="0">
                <a:latin typeface="Arial"/>
                <a:cs typeface="Arial"/>
              </a:rPr>
              <a:t>Understand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nature and purpose of customer relationships, ownership and control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structures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 indent="-635">
              <a:lnSpc>
                <a:spcPct val="150400"/>
              </a:lnSpc>
            </a:pPr>
            <a:r>
              <a:rPr sz="1600" dirty="0">
                <a:latin typeface="Arial"/>
                <a:cs typeface="Arial"/>
              </a:rPr>
              <a:t>This is a process of verifying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identity of a client, understanding company </a:t>
            </a:r>
            <a:r>
              <a:rPr sz="1600" spc="-5" dirty="0">
                <a:latin typeface="Arial"/>
                <a:cs typeface="Arial"/>
              </a:rPr>
              <a:t>activities, </a:t>
            </a:r>
            <a:r>
              <a:rPr sz="1600" dirty="0">
                <a:latin typeface="Arial"/>
                <a:cs typeface="Arial"/>
              </a:rPr>
              <a:t>and assessing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potential risk for illegal activities or intentions in a business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relationship.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CFD62-06E0-4670-8CD4-B67D4489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8146-4046-460A-8D2C-BCCA8245E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 PowerPoint Template 21.09.20" id="{D88117A7-64BB-4D9A-AF89-05B1A005C5A5}" vid="{9A5AE26F-4F13-4725-8E58-B799160A26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HF PowerPoint Template 21.09.20</Template>
  <TotalTime>7</TotalTime>
  <Words>1836</Words>
  <Application>Microsoft Office PowerPoint</Application>
  <PresentationFormat>Widescreen</PresentationFormat>
  <Paragraphs>209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lastModifiedBy>Jason Lam</cp:lastModifiedBy>
  <cp:revision>19</cp:revision>
  <dcterms:created xsi:type="dcterms:W3CDTF">2020-09-21T10:19:43Z</dcterms:created>
  <dcterms:modified xsi:type="dcterms:W3CDTF">2025-12-03T08:47:55Z</dcterms:modified>
</cp:coreProperties>
</file>