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Garamond" panose="02020404030301010803" pitchFamily="18" charset="0"/>
      <p:regular r:id="rId35"/>
      <p:bold r:id="rId36"/>
      <p:italic r:id="rId37"/>
      <p:boldItalic r:id="rId38"/>
    </p:embeddedFont>
    <p:embeddedFont>
      <p:font typeface="Microsoft JhengHei" panose="020B0604030504040204" pitchFamily="34" charset="-120"/>
      <p:regular r:id="rId39"/>
      <p:bold r:id="rId40"/>
    </p:embeddedFont>
    <p:embeddedFont>
      <p:font typeface="Microsoft YaHei" panose="020B0503020204020204" pitchFamily="34" charset="-122"/>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ZzZrtscb6jPPvdVnIv/N51ht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317913-1C00-4120-833A-F5564184A194}">
  <a:tblStyle styleId="{4B317913-1C00-4120-833A-F5564184A19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0"/>
    <p:restoredTop sz="94687"/>
  </p:normalViewPr>
  <p:slideViewPr>
    <p:cSldViewPr snapToGrid="0">
      <p:cViewPr varScale="1">
        <p:scale>
          <a:sx n="112" d="100"/>
          <a:sy n="112" d="100"/>
        </p:scale>
        <p:origin x="5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 name="Google Shape;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
        <p:cNvGrpSpPr/>
        <p:nvPr/>
      </p:nvGrpSpPr>
      <p:grpSpPr>
        <a:xfrm>
          <a:off x="0" y="0"/>
          <a:ext cx="0" cy="0"/>
          <a:chOff x="0" y="0"/>
          <a:chExt cx="0" cy="0"/>
        </a:xfrm>
      </p:grpSpPr>
      <p:pic>
        <p:nvPicPr>
          <p:cNvPr id="16" name="Google Shape;16;p34"/>
          <p:cNvPicPr preferRelativeResize="0"/>
          <p:nvPr/>
        </p:nvPicPr>
        <p:blipFill rotWithShape="1">
          <a:blip r:embed="rId2">
            <a:alphaModFix/>
          </a:blip>
          <a:srcRect/>
          <a:stretch/>
        </p:blipFill>
        <p:spPr>
          <a:xfrm>
            <a:off x="0" y="-964298"/>
            <a:ext cx="12192000" cy="6012547"/>
          </a:xfrm>
          <a:custGeom>
            <a:avLst/>
            <a:gdLst/>
            <a:ahLst/>
            <a:cxnLst/>
            <a:rect l="l" t="t" r="r" b="b"/>
            <a:pathLst>
              <a:path w="11944014" h="4372387" extrusionOk="0">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rgbClr val="FFFFFF"/>
          </a:solidFill>
          <a:ln>
            <a:noFill/>
          </a:ln>
        </p:spPr>
      </p:pic>
      <p:cxnSp>
        <p:nvCxnSpPr>
          <p:cNvPr id="17" name="Google Shape;17;p34"/>
          <p:cNvCxnSpPr/>
          <p:nvPr/>
        </p:nvCxnSpPr>
        <p:spPr>
          <a:xfrm>
            <a:off x="1839625" y="5534564"/>
            <a:ext cx="0" cy="966159"/>
          </a:xfrm>
          <a:prstGeom prst="straightConnector1">
            <a:avLst/>
          </a:prstGeom>
          <a:noFill/>
          <a:ln w="38100" cap="flat" cmpd="sng">
            <a:solidFill>
              <a:schemeClr val="accent2"/>
            </a:solidFill>
            <a:prstDash val="solid"/>
            <a:miter lim="800000"/>
            <a:headEnd type="none" w="sm" len="sm"/>
            <a:tailEnd type="none" w="sm" len="sm"/>
          </a:ln>
        </p:spPr>
      </p:cxnSp>
      <p:pic>
        <p:nvPicPr>
          <p:cNvPr id="18" name="Google Shape;18;p34"/>
          <p:cNvPicPr preferRelativeResize="0"/>
          <p:nvPr/>
        </p:nvPicPr>
        <p:blipFill rotWithShape="1">
          <a:blip r:embed="rId3">
            <a:alphaModFix/>
          </a:blip>
          <a:srcRect/>
          <a:stretch/>
        </p:blipFill>
        <p:spPr>
          <a:xfrm>
            <a:off x="2706484" y="1857375"/>
            <a:ext cx="6779031" cy="1762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2" name="Google Shape;22;p35"/>
          <p:cNvCxnSpPr/>
          <p:nvPr/>
        </p:nvCxnSpPr>
        <p:spPr>
          <a:xfrm>
            <a:off x="671512" y="6305550"/>
            <a:ext cx="10848975" cy="0"/>
          </a:xfrm>
          <a:prstGeom prst="straightConnector1">
            <a:avLst/>
          </a:prstGeom>
          <a:noFill/>
          <a:ln w="19050" cap="flat" cmpd="sng">
            <a:solidFill>
              <a:srgbClr val="FF0000"/>
            </a:solidFill>
            <a:prstDash val="solid"/>
            <a:miter lim="800000"/>
            <a:headEnd type="none" w="sm" len="sm"/>
            <a:tailEnd type="none" w="sm" len="sm"/>
          </a:ln>
        </p:spPr>
      </p:cxnSp>
      <p:pic>
        <p:nvPicPr>
          <p:cNvPr id="23" name="Google Shape;23;p35" descr="A picture containing food&#10;&#10;Description automatically generated"/>
          <p:cNvPicPr preferRelativeResize="0"/>
          <p:nvPr/>
        </p:nvPicPr>
        <p:blipFill rotWithShape="1">
          <a:blip r:embed="rId2">
            <a:alphaModFix/>
          </a:blip>
          <a:srcRect/>
          <a:stretch/>
        </p:blipFill>
        <p:spPr>
          <a:xfrm>
            <a:off x="9829800" y="6340475"/>
            <a:ext cx="1714500" cy="4826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Vertical Text">
  <p:cSld name="1_Title and Vertical Text">
    <p:spTree>
      <p:nvGrpSpPr>
        <p:cNvPr id="1" name="Shape 24"/>
        <p:cNvGrpSpPr/>
        <p:nvPr/>
      </p:nvGrpSpPr>
      <p:grpSpPr>
        <a:xfrm>
          <a:off x="0" y="0"/>
          <a:ext cx="0" cy="0"/>
          <a:chOff x="0" y="0"/>
          <a:chExt cx="0" cy="0"/>
        </a:xfrm>
      </p:grpSpPr>
      <p:sp>
        <p:nvSpPr>
          <p:cNvPr id="25" name="Google Shape;25;p36"/>
          <p:cNvSpPr/>
          <p:nvPr/>
        </p:nvSpPr>
        <p:spPr>
          <a:xfrm>
            <a:off x="440286" y="614407"/>
            <a:ext cx="11309338" cy="1189298"/>
          </a:xfrm>
          <a:prstGeom prst="rect">
            <a:avLst/>
          </a:prstGeom>
          <a:solidFill>
            <a:srgbClr val="CC0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36"/>
          <p:cNvPicPr preferRelativeResize="0"/>
          <p:nvPr/>
        </p:nvPicPr>
        <p:blipFill rotWithShape="1">
          <a:blip r:embed="rId2">
            <a:alphaModFix/>
          </a:blip>
          <a:srcRect/>
          <a:stretch/>
        </p:blipFill>
        <p:spPr>
          <a:xfrm>
            <a:off x="5924250" y="3079428"/>
            <a:ext cx="5825374" cy="1639915"/>
          </a:xfrm>
          <a:prstGeom prst="rect">
            <a:avLst/>
          </a:prstGeom>
          <a:noFill/>
          <a:ln>
            <a:noFill/>
          </a:ln>
        </p:spPr>
      </p:pic>
      <p:sp>
        <p:nvSpPr>
          <p:cNvPr id="27" name="Google Shape;27;p36"/>
          <p:cNvSpPr txBox="1"/>
          <p:nvPr/>
        </p:nvSpPr>
        <p:spPr>
          <a:xfrm>
            <a:off x="440286" y="5054295"/>
            <a:ext cx="61055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CC0001"/>
                </a:solidFill>
                <a:latin typeface="Times New Roman"/>
                <a:ea typeface="Times New Roman"/>
                <a:cs typeface="Times New Roman"/>
                <a:sym typeface="Times New Roman"/>
              </a:rPr>
              <a:t>www.henderson-fiduciary.com</a:t>
            </a:r>
            <a:endParaRPr sz="2800">
              <a:solidFill>
                <a:srgbClr val="CC0001"/>
              </a:solidFill>
              <a:latin typeface="Times New Roman"/>
              <a:ea typeface="Times New Roman"/>
              <a:cs typeface="Times New Roman"/>
              <a:sym typeface="Times New Roman"/>
            </a:endParaRPr>
          </a:p>
        </p:txBody>
      </p:sp>
      <p:sp>
        <p:nvSpPr>
          <p:cNvPr id="28" name="Google Shape;28;p36"/>
          <p:cNvSpPr txBox="1"/>
          <p:nvPr/>
        </p:nvSpPr>
        <p:spPr>
          <a:xfrm>
            <a:off x="440286" y="2244060"/>
            <a:ext cx="5771983" cy="23236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dirty="0">
                <a:solidFill>
                  <a:srgbClr val="CC0001"/>
                </a:solidFill>
                <a:latin typeface="Garamond"/>
                <a:ea typeface="Garamond"/>
                <a:cs typeface="Garamond"/>
                <a:sym typeface="Garamond"/>
              </a:rPr>
              <a:t>For further information as to how we can be of help to your business, please contact us at:</a:t>
            </a:r>
            <a:endParaRPr dirty="0"/>
          </a:p>
          <a:p>
            <a:pPr marL="0" marR="0" lvl="0" indent="0" algn="l" rtl="0">
              <a:spcBef>
                <a:spcPts val="0"/>
              </a:spcBef>
              <a:spcAft>
                <a:spcPts val="0"/>
              </a:spcAft>
              <a:buNone/>
            </a:pPr>
            <a:endParaRPr sz="2000" b="1" i="1" dirty="0">
              <a:solidFill>
                <a:srgbClr val="CC0001"/>
              </a:solidFill>
              <a:latin typeface="Garamond"/>
              <a:ea typeface="Garamond"/>
              <a:cs typeface="Garamond"/>
              <a:sym typeface="Garamond"/>
            </a:endParaRPr>
          </a:p>
          <a:p>
            <a:pPr marL="0" marR="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Telephone: (852) 9628 6004</a:t>
            </a:r>
            <a:br>
              <a:rPr lang="en-US" sz="1700" dirty="0">
                <a:solidFill>
                  <a:schemeClr val="dk1"/>
                </a:solidFill>
                <a:latin typeface="Times New Roman"/>
                <a:ea typeface="Times New Roman"/>
                <a:cs typeface="Times New Roman"/>
                <a:sym typeface="Times New Roman"/>
              </a:rPr>
            </a:br>
            <a:r>
              <a:rPr lang="en-US" sz="1700" dirty="0">
                <a:solidFill>
                  <a:schemeClr val="dk1"/>
                </a:solidFill>
                <a:latin typeface="Times New Roman"/>
                <a:ea typeface="Times New Roman"/>
                <a:cs typeface="Times New Roman"/>
                <a:sym typeface="Times New Roman"/>
              </a:rPr>
              <a:t>Email: </a:t>
            </a:r>
            <a:r>
              <a:rPr lang="en-US" sz="1700" dirty="0" err="1">
                <a:solidFill>
                  <a:schemeClr val="dk1"/>
                </a:solidFill>
                <a:latin typeface="Times New Roman"/>
                <a:ea typeface="Times New Roman"/>
                <a:cs typeface="Times New Roman"/>
                <a:sym typeface="Times New Roman"/>
              </a:rPr>
              <a:t>information@henderson-fiduciary.com</a:t>
            </a:r>
            <a:endParaRPr dirty="0"/>
          </a:p>
          <a:p>
            <a:pPr marL="0" marR="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Office Address: Unit P25, 13/F, Kaiser Estate 3rd Phase, </a:t>
            </a:r>
          </a:p>
          <a:p>
            <a:pPr marL="0" marR="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No. 11 Hok Yuen Street, Hung Hom, Kowloon, </a:t>
            </a:r>
          </a:p>
          <a:p>
            <a:pPr marL="0" marR="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Hong Kong SAR</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sp>
        <p:nvSpPr>
          <p:cNvPr id="30" name="Google Shape;3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7"/>
          <p:cNvSpPr txBox="1">
            <a:spLocks noGrp="1"/>
          </p:cNvSpPr>
          <p:nvPr>
            <p:ph type="body" idx="1"/>
          </p:nvPr>
        </p:nvSpPr>
        <p:spPr>
          <a:xfrm>
            <a:off x="838200" y="1825625"/>
            <a:ext cx="10515600" cy="428360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7"/>
          <p:cNvSpPr/>
          <p:nvPr/>
        </p:nvSpPr>
        <p:spPr>
          <a:xfrm>
            <a:off x="1" y="6209771"/>
            <a:ext cx="12192000" cy="648229"/>
          </a:xfrm>
          <a:prstGeom prst="rect">
            <a:avLst/>
          </a:prstGeom>
          <a:solidFill>
            <a:srgbClr val="740000"/>
          </a:solidFill>
          <a:ln w="12700" cap="flat" cmpd="sng">
            <a:solidFill>
              <a:srgbClr val="74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37"/>
          <p:cNvSpPr/>
          <p:nvPr/>
        </p:nvSpPr>
        <p:spPr>
          <a:xfrm>
            <a:off x="9363075" y="6206860"/>
            <a:ext cx="2828925" cy="648229"/>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 name="Google Shape;34;p37" descr="A picture containing food&#10;&#10;Description automatically generated"/>
          <p:cNvPicPr preferRelativeResize="0"/>
          <p:nvPr/>
        </p:nvPicPr>
        <p:blipFill rotWithShape="1">
          <a:blip r:embed="rId2">
            <a:alphaModFix/>
          </a:blip>
          <a:srcRect/>
          <a:stretch/>
        </p:blipFill>
        <p:spPr>
          <a:xfrm>
            <a:off x="9665493" y="6244167"/>
            <a:ext cx="2224087" cy="5910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38"/>
          <p:cNvSpPr txBox="1">
            <a:spLocks noGrp="1"/>
          </p:cNvSpPr>
          <p:nvPr>
            <p:ph type="dt" idx="10"/>
          </p:nvPr>
        </p:nvSpPr>
        <p:spPr>
          <a:xfrm>
            <a:off x="7605951" y="5727537"/>
            <a:ext cx="28447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8"/>
          <p:cNvSpPr txBox="1">
            <a:spLocks noGrp="1"/>
          </p:cNvSpPr>
          <p:nvPr>
            <p:ph type="ftr" idx="11"/>
          </p:nvPr>
        </p:nvSpPr>
        <p:spPr>
          <a:xfrm>
            <a:off x="581192" y="5723211"/>
            <a:ext cx="691721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8"/>
          <p:cNvSpPr txBox="1">
            <a:spLocks noGrp="1"/>
          </p:cNvSpPr>
          <p:nvPr>
            <p:ph type="sldNum" idx="12"/>
          </p:nvPr>
        </p:nvSpPr>
        <p:spPr>
          <a:xfrm>
            <a:off x="10558300" y="57275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38" descr="A picture containing food, light&#10;&#10;Description automatically generated"/>
          <p:cNvPicPr preferRelativeResize="0"/>
          <p:nvPr/>
        </p:nvPicPr>
        <p:blipFill rotWithShape="1">
          <a:blip r:embed="rId2">
            <a:alphaModFix/>
          </a:blip>
          <a:srcRect/>
          <a:stretch/>
        </p:blipFill>
        <p:spPr>
          <a:xfrm>
            <a:off x="345201" y="6200942"/>
            <a:ext cx="1533358" cy="48358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1"/>
          <p:cNvSpPr/>
          <p:nvPr/>
        </p:nvSpPr>
        <p:spPr>
          <a:xfrm>
            <a:off x="2039441" y="5611253"/>
            <a:ext cx="811311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i="0" u="none" strike="noStrike" cap="none">
                <a:solidFill>
                  <a:schemeClr val="dk1"/>
                </a:solidFill>
                <a:latin typeface="Arial"/>
                <a:ea typeface="Arial"/>
                <a:cs typeface="Arial"/>
                <a:sym typeface="Arial"/>
              </a:rPr>
              <a:t>Occupational Retirement Schemes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0"/>
          <p:cNvSpPr/>
          <p:nvPr/>
        </p:nvSpPr>
        <p:spPr>
          <a:xfrm>
            <a:off x="1103376" y="1451229"/>
            <a:ext cx="10698480" cy="462351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200">
                <a:solidFill>
                  <a:srgbClr val="000000"/>
                </a:solidFill>
                <a:latin typeface="Calibri"/>
                <a:ea typeface="Calibri"/>
                <a:cs typeface="Calibri"/>
                <a:sym typeface="Calibri"/>
              </a:rPr>
              <a:t>HCMP 1780/2013</a:t>
            </a:r>
            <a:endParaRPr sz="1200">
              <a:solidFill>
                <a:schemeClr val="dk1"/>
              </a:solidFill>
              <a:latin typeface="Microsoft JhengHei"/>
              <a:ea typeface="Microsoft JhengHei"/>
              <a:cs typeface="Microsoft JhengHei"/>
              <a:sym typeface="Microsoft JhengHei"/>
            </a:endParaRPr>
          </a:p>
          <a:p>
            <a:pPr marL="0" marR="0" lvl="0" indent="0" algn="l" rtl="0">
              <a:lnSpc>
                <a:spcPct val="107000"/>
              </a:lnSpc>
              <a:spcBef>
                <a:spcPts val="0"/>
              </a:spcBef>
              <a:spcAft>
                <a:spcPts val="0"/>
              </a:spcAft>
              <a:buNone/>
            </a:pPr>
            <a:r>
              <a:rPr lang="en-US" sz="1200">
                <a:solidFill>
                  <a:srgbClr val="000000"/>
                </a:solidFill>
                <a:latin typeface="Calibri"/>
                <a:ea typeface="Calibri"/>
                <a:cs typeface="Calibri"/>
                <a:sym typeface="Calibri"/>
              </a:rPr>
              <a:t>IN THE HIGH COURT OF THE HONG KONG SPECIAL ADMINISTRATIVE REGION COURT OF FIRST INSTANCE MISCELLANEOUS PROCEEDINGS NO 1780 OF 2013</a:t>
            </a:r>
            <a:endParaRPr sz="1200">
              <a:solidFill>
                <a:schemeClr val="dk1"/>
              </a:solidFill>
              <a:latin typeface="Microsoft JhengHei"/>
              <a:ea typeface="Microsoft JhengHei"/>
              <a:cs typeface="Microsoft JhengHei"/>
              <a:sym typeface="Microsoft JhengHei"/>
            </a:endParaRPr>
          </a:p>
          <a:p>
            <a:pPr marL="0" marR="0" lvl="0" indent="0" algn="l" rtl="0">
              <a:lnSpc>
                <a:spcPct val="107000"/>
              </a:lnSpc>
              <a:spcBef>
                <a:spcPts val="0"/>
              </a:spcBef>
              <a:spcAft>
                <a:spcPts val="0"/>
              </a:spcAft>
              <a:buNone/>
            </a:pPr>
            <a:endParaRPr sz="1200">
              <a:solidFill>
                <a:srgbClr val="000000"/>
              </a:solidFill>
              <a:latin typeface="Calibri"/>
              <a:ea typeface="Calibri"/>
              <a:cs typeface="Calibri"/>
              <a:sym typeface="Calibri"/>
            </a:endParaRPr>
          </a:p>
          <a:p>
            <a:pPr marL="0" marR="0" lvl="0" indent="0" algn="l" rtl="0">
              <a:lnSpc>
                <a:spcPct val="107000"/>
              </a:lnSpc>
              <a:spcBef>
                <a:spcPts val="0"/>
              </a:spcBef>
              <a:spcAft>
                <a:spcPts val="0"/>
              </a:spcAft>
              <a:buNone/>
            </a:pPr>
            <a:r>
              <a:rPr lang="en-US" sz="1200">
                <a:solidFill>
                  <a:srgbClr val="000000"/>
                </a:solidFill>
                <a:latin typeface="Calibri"/>
                <a:ea typeface="Calibri"/>
                <a:cs typeface="Calibri"/>
                <a:sym typeface="Calibri"/>
              </a:rPr>
              <a:t>IN THE MATTER of Sections 7and 9 of the Maintenance Order (Reciprocal Enforcement)Ordinance, Cap 188 and Part I of the Schedule of the Maintenance Orders (Reciprocal Enforcement) (Designation of Reciprocating Countries) Order, Cap 188B </a:t>
            </a:r>
            <a:endParaRPr/>
          </a:p>
          <a:p>
            <a:pPr marL="0" marR="0" lvl="0" indent="0" algn="ctr" rtl="0">
              <a:lnSpc>
                <a:spcPct val="107000"/>
              </a:lnSpc>
              <a:spcBef>
                <a:spcPts val="0"/>
              </a:spcBef>
              <a:spcAft>
                <a:spcPts val="0"/>
              </a:spcAft>
              <a:buNone/>
            </a:pPr>
            <a:r>
              <a:rPr lang="en-US" sz="1200">
                <a:solidFill>
                  <a:srgbClr val="000000"/>
                </a:solidFill>
                <a:latin typeface="Calibri"/>
                <a:ea typeface="Calibri"/>
                <a:cs typeface="Calibri"/>
                <a:sym typeface="Calibri"/>
              </a:rPr>
              <a:t>and</a:t>
            </a:r>
            <a:endParaRPr sz="1200">
              <a:solidFill>
                <a:schemeClr val="dk1"/>
              </a:solidFill>
              <a:latin typeface="Microsoft JhengHei"/>
              <a:ea typeface="Microsoft JhengHei"/>
              <a:cs typeface="Microsoft JhengHei"/>
              <a:sym typeface="Microsoft JhengHei"/>
            </a:endParaRPr>
          </a:p>
          <a:p>
            <a:pPr marL="0" marR="0" lvl="0" indent="0" algn="l" rtl="0">
              <a:lnSpc>
                <a:spcPct val="107000"/>
              </a:lnSpc>
              <a:spcBef>
                <a:spcPts val="0"/>
              </a:spcBef>
              <a:spcAft>
                <a:spcPts val="0"/>
              </a:spcAft>
              <a:buNone/>
            </a:pPr>
            <a:r>
              <a:rPr lang="en-US" sz="1200">
                <a:solidFill>
                  <a:srgbClr val="000000"/>
                </a:solidFill>
                <a:latin typeface="Calibri"/>
                <a:ea typeface="Calibri"/>
                <a:cs typeface="Calibri"/>
                <a:sym typeface="Calibri"/>
              </a:rPr>
              <a:t>IN THE MATTER of the registration and enforcement of a maintenance order made by the Superior Court of Justice Family </a:t>
            </a:r>
            <a:endParaRPr/>
          </a:p>
          <a:p>
            <a:pPr marL="0" marR="0" lvl="0" indent="0" algn="l" rtl="0">
              <a:lnSpc>
                <a:spcPct val="107000"/>
              </a:lnSpc>
              <a:spcBef>
                <a:spcPts val="0"/>
              </a:spcBef>
              <a:spcAft>
                <a:spcPts val="0"/>
              </a:spcAft>
              <a:buNone/>
            </a:pPr>
            <a:r>
              <a:rPr lang="en-US" sz="1200">
                <a:solidFill>
                  <a:srgbClr val="000000"/>
                </a:solidFill>
                <a:latin typeface="Calibri"/>
                <a:ea typeface="Calibri"/>
                <a:cs typeface="Calibri"/>
                <a:sym typeface="Calibri"/>
              </a:rPr>
              <a:t>Court Branch of Ontario, Canada dated 15 January 2009</a:t>
            </a:r>
            <a:endParaRPr sz="1200">
              <a:solidFill>
                <a:schemeClr val="dk1"/>
              </a:solidFill>
              <a:latin typeface="Microsoft JhengHei"/>
              <a:ea typeface="Microsoft JhengHei"/>
              <a:cs typeface="Microsoft JhengHei"/>
              <a:sym typeface="Microsoft JhengHei"/>
            </a:endParaRPr>
          </a:p>
          <a:p>
            <a:pPr marL="0" marR="0" lvl="0" indent="0" algn="ctr" rtl="0">
              <a:lnSpc>
                <a:spcPct val="107000"/>
              </a:lnSpc>
              <a:spcBef>
                <a:spcPts val="0"/>
              </a:spcBef>
              <a:spcAft>
                <a:spcPts val="0"/>
              </a:spcAft>
              <a:buNone/>
            </a:pPr>
            <a:r>
              <a:rPr lang="en-US" sz="1200">
                <a:solidFill>
                  <a:srgbClr val="000000"/>
                </a:solidFill>
                <a:latin typeface="Calibri"/>
                <a:ea typeface="Calibri"/>
                <a:cs typeface="Calibri"/>
                <a:sym typeface="Calibri"/>
              </a:rPr>
              <a:t>and</a:t>
            </a:r>
            <a:endParaRPr sz="1200">
              <a:solidFill>
                <a:schemeClr val="dk1"/>
              </a:solidFill>
              <a:latin typeface="Microsoft JhengHei"/>
              <a:ea typeface="Microsoft JhengHei"/>
              <a:cs typeface="Microsoft JhengHei"/>
              <a:sym typeface="Microsoft JhengHei"/>
            </a:endParaRPr>
          </a:p>
          <a:p>
            <a:pPr marL="0" marR="0" lvl="0" indent="0" algn="l" rtl="0">
              <a:lnSpc>
                <a:spcPct val="107000"/>
              </a:lnSpc>
              <a:spcBef>
                <a:spcPts val="0"/>
              </a:spcBef>
              <a:spcAft>
                <a:spcPts val="0"/>
              </a:spcAft>
              <a:buNone/>
            </a:pPr>
            <a:r>
              <a:rPr lang="en-US" sz="1200">
                <a:solidFill>
                  <a:srgbClr val="000000"/>
                </a:solidFill>
                <a:latin typeface="Calibri"/>
                <a:ea typeface="Calibri"/>
                <a:cs typeface="Calibri"/>
                <a:sym typeface="Calibri"/>
              </a:rPr>
              <a:t>IN THE MATTER of a worldwide </a:t>
            </a:r>
            <a:r>
              <a:rPr lang="en-US" sz="1200" i="1">
                <a:solidFill>
                  <a:srgbClr val="000000"/>
                </a:solidFill>
                <a:latin typeface="Calibri"/>
                <a:ea typeface="Calibri"/>
                <a:cs typeface="Calibri"/>
                <a:sym typeface="Calibri"/>
              </a:rPr>
              <a:t>Mareva </a:t>
            </a:r>
            <a:r>
              <a:rPr lang="en-US" sz="1200">
                <a:solidFill>
                  <a:srgbClr val="000000"/>
                </a:solidFill>
                <a:latin typeface="Calibri"/>
                <a:ea typeface="Calibri"/>
                <a:cs typeface="Calibri"/>
                <a:sym typeface="Calibri"/>
              </a:rPr>
              <a:t>Injunction application</a:t>
            </a:r>
            <a:endParaRPr/>
          </a:p>
          <a:p>
            <a:pPr marL="0" marR="0" lvl="0" indent="0" algn="l" rtl="0">
              <a:lnSpc>
                <a:spcPct val="107000"/>
              </a:lnSpc>
              <a:spcBef>
                <a:spcPts val="0"/>
              </a:spcBef>
              <a:spcAft>
                <a:spcPts val="0"/>
              </a:spcAft>
              <a:buNone/>
            </a:pPr>
            <a:endParaRPr sz="1200">
              <a:solidFill>
                <a:schemeClr val="dk1"/>
              </a:solidFill>
              <a:latin typeface="Microsoft JhengHei"/>
              <a:ea typeface="Microsoft JhengHei"/>
              <a:cs typeface="Microsoft JhengHei"/>
              <a:sym typeface="Microsoft JhengHei"/>
            </a:endParaRPr>
          </a:p>
          <a:p>
            <a:pPr marL="0" marR="0" lvl="0" indent="0" algn="l" rtl="0">
              <a:lnSpc>
                <a:spcPct val="107000"/>
              </a:lnSpc>
              <a:spcBef>
                <a:spcPts val="0"/>
              </a:spcBef>
              <a:spcAft>
                <a:spcPts val="0"/>
              </a:spcAft>
              <a:buNone/>
            </a:pPr>
            <a:r>
              <a:rPr lang="en-US" sz="1200">
                <a:solidFill>
                  <a:srgbClr val="000000"/>
                </a:solidFill>
                <a:latin typeface="Calibri"/>
                <a:ea typeface="Calibri"/>
                <a:cs typeface="Calibri"/>
                <a:sym typeface="Calibri"/>
              </a:rPr>
              <a:t>BETWEEN SUZANNE RUTH HENDERSON Plaintiff and SCOTT HENDERSON Defendant</a:t>
            </a:r>
            <a:endParaRPr sz="1200">
              <a:solidFill>
                <a:schemeClr val="dk1"/>
              </a:solidFill>
              <a:latin typeface="Microsoft JhengHei"/>
              <a:ea typeface="Microsoft JhengHei"/>
              <a:cs typeface="Microsoft JhengHei"/>
              <a:sym typeface="Microsoft JhengHei"/>
            </a:endParaRPr>
          </a:p>
          <a:p>
            <a:pPr marL="0" marR="0" lvl="0" indent="0" algn="l" rtl="0">
              <a:lnSpc>
                <a:spcPct val="107000"/>
              </a:lnSpc>
              <a:spcBef>
                <a:spcPts val="0"/>
              </a:spcBef>
              <a:spcAft>
                <a:spcPts val="0"/>
              </a:spcAft>
              <a:buNone/>
            </a:pPr>
            <a:r>
              <a:rPr lang="en-US" sz="1200" strike="sngStrike">
                <a:solidFill>
                  <a:srgbClr val="000000"/>
                </a:solidFill>
                <a:latin typeface="Calibri"/>
                <a:ea typeface="Calibri"/>
                <a:cs typeface="Calibri"/>
                <a:sym typeface="Calibri"/>
              </a:rPr>
              <a:t>		</a:t>
            </a:r>
            <a:endParaRPr sz="1200" strike="sngStrike">
              <a:solidFill>
                <a:schemeClr val="dk1"/>
              </a:solidFill>
              <a:latin typeface="Microsoft JhengHei"/>
              <a:ea typeface="Microsoft JhengHei"/>
              <a:cs typeface="Microsoft JhengHei"/>
              <a:sym typeface="Microsoft JhengHei"/>
            </a:endParaRPr>
          </a:p>
          <a:p>
            <a:pPr marL="0" marR="0" lvl="0" indent="0" algn="l" rtl="0">
              <a:lnSpc>
                <a:spcPct val="107000"/>
              </a:lnSpc>
              <a:spcBef>
                <a:spcPts val="0"/>
              </a:spcBef>
              <a:spcAft>
                <a:spcPts val="0"/>
              </a:spcAft>
              <a:buNone/>
            </a:pPr>
            <a:r>
              <a:rPr lang="en-US" sz="1200">
                <a:solidFill>
                  <a:srgbClr val="000000"/>
                </a:solidFill>
                <a:latin typeface="Calibri"/>
                <a:ea typeface="Calibri"/>
                <a:cs typeface="Calibri"/>
                <a:sym typeface="Calibri"/>
              </a:rPr>
              <a:t>Before: Hon Au-Yeung J in Chambers</a:t>
            </a:r>
            <a:endParaRPr sz="1200">
              <a:solidFill>
                <a:schemeClr val="dk1"/>
              </a:solidFill>
              <a:latin typeface="Microsoft JhengHei"/>
              <a:ea typeface="Microsoft JhengHei"/>
              <a:cs typeface="Microsoft JhengHei"/>
              <a:sym typeface="Microsoft JhengHei"/>
            </a:endParaRPr>
          </a:p>
          <a:p>
            <a:pPr marL="0" marR="0" lvl="0" indent="0" algn="l" rtl="0">
              <a:lnSpc>
                <a:spcPct val="107000"/>
              </a:lnSpc>
              <a:spcBef>
                <a:spcPts val="0"/>
              </a:spcBef>
              <a:spcAft>
                <a:spcPts val="0"/>
              </a:spcAft>
              <a:buNone/>
            </a:pPr>
            <a:r>
              <a:rPr lang="en-US" sz="1200">
                <a:solidFill>
                  <a:srgbClr val="000000"/>
                </a:solidFill>
                <a:latin typeface="Calibri"/>
                <a:ea typeface="Calibri"/>
                <a:cs typeface="Calibri"/>
                <a:sym typeface="Calibri"/>
              </a:rPr>
              <a:t>Date of Hearing: 22 October 2014</a:t>
            </a:r>
            <a:endParaRPr sz="1200">
              <a:solidFill>
                <a:schemeClr val="dk1"/>
              </a:solidFill>
              <a:latin typeface="Microsoft JhengHei"/>
              <a:ea typeface="Microsoft JhengHei"/>
              <a:cs typeface="Microsoft JhengHei"/>
              <a:sym typeface="Microsoft JhengHei"/>
            </a:endParaRPr>
          </a:p>
          <a:p>
            <a:pPr marL="0" marR="0" lvl="0" indent="0" algn="l" rtl="0">
              <a:lnSpc>
                <a:spcPct val="107000"/>
              </a:lnSpc>
              <a:spcBef>
                <a:spcPts val="0"/>
              </a:spcBef>
              <a:spcAft>
                <a:spcPts val="0"/>
              </a:spcAft>
              <a:buNone/>
            </a:pPr>
            <a:r>
              <a:rPr lang="en-US" sz="1200">
                <a:solidFill>
                  <a:srgbClr val="000000"/>
                </a:solidFill>
                <a:latin typeface="Calibri"/>
                <a:ea typeface="Calibri"/>
                <a:cs typeface="Calibri"/>
                <a:sym typeface="Calibri"/>
              </a:rPr>
              <a:t>Date of Decision: 23 October 2014</a:t>
            </a:r>
            <a:endParaRPr sz="1200">
              <a:solidFill>
                <a:schemeClr val="dk1"/>
              </a:solidFill>
              <a:latin typeface="Microsoft JhengHei"/>
              <a:ea typeface="Microsoft JhengHei"/>
              <a:cs typeface="Microsoft JhengHei"/>
              <a:sym typeface="Microsoft JhengHei"/>
            </a:endParaRPr>
          </a:p>
          <a:p>
            <a:pPr marL="0" marR="0" lvl="0" indent="0" algn="l" rtl="0">
              <a:lnSpc>
                <a:spcPct val="107000"/>
              </a:lnSpc>
              <a:spcBef>
                <a:spcPts val="0"/>
              </a:spcBef>
              <a:spcAft>
                <a:spcPts val="0"/>
              </a:spcAft>
              <a:buNone/>
            </a:pPr>
            <a:r>
              <a:rPr lang="en-US" sz="1200" strike="sngStrike">
                <a:solidFill>
                  <a:srgbClr val="000000"/>
                </a:solidFill>
                <a:latin typeface="Calibri"/>
                <a:ea typeface="Calibri"/>
                <a:cs typeface="Calibri"/>
                <a:sym typeface="Calibri"/>
              </a:rPr>
              <a:t>		</a:t>
            </a:r>
            <a:endParaRPr/>
          </a:p>
          <a:p>
            <a:pPr marL="0" marR="0" lvl="0" indent="0" algn="l" rtl="0">
              <a:lnSpc>
                <a:spcPct val="107000"/>
              </a:lnSpc>
              <a:spcBef>
                <a:spcPts val="0"/>
              </a:spcBef>
              <a:spcAft>
                <a:spcPts val="0"/>
              </a:spcAft>
              <a:buNone/>
            </a:pPr>
            <a:r>
              <a:rPr lang="en-US" sz="1200">
                <a:solidFill>
                  <a:srgbClr val="000000"/>
                </a:solidFill>
                <a:latin typeface="Calibri"/>
                <a:ea typeface="Calibri"/>
                <a:cs typeface="Calibri"/>
                <a:sym typeface="Calibri"/>
              </a:rPr>
              <a:t>REASONS FOR DECISION</a:t>
            </a:r>
            <a:endParaRPr sz="1200">
              <a:solidFill>
                <a:schemeClr val="dk1"/>
              </a:solidFill>
              <a:latin typeface="Microsoft JhengHei"/>
              <a:ea typeface="Microsoft JhengHei"/>
              <a:cs typeface="Microsoft JhengHei"/>
              <a:sym typeface="Microsoft JhengHei"/>
            </a:endParaRPr>
          </a:p>
          <a:p>
            <a:pPr marL="0" marR="0" lvl="0" indent="0" algn="l" rtl="0">
              <a:lnSpc>
                <a:spcPct val="107000"/>
              </a:lnSpc>
              <a:spcBef>
                <a:spcPts val="0"/>
              </a:spcBef>
              <a:spcAft>
                <a:spcPts val="0"/>
              </a:spcAft>
              <a:buNone/>
            </a:pPr>
            <a:r>
              <a:rPr lang="en-US" sz="1200" strike="sngStrike">
                <a:solidFill>
                  <a:srgbClr val="000000"/>
                </a:solidFill>
                <a:latin typeface="Calibri"/>
                <a:ea typeface="Calibri"/>
                <a:cs typeface="Calibri"/>
                <a:sym typeface="Calibri"/>
              </a:rPr>
              <a:t>		</a:t>
            </a:r>
            <a:endParaRPr sz="1200">
              <a:solidFill>
                <a:schemeClr val="dk1"/>
              </a:solidFill>
              <a:latin typeface="Microsoft JhengHei"/>
              <a:ea typeface="Microsoft JhengHei"/>
              <a:cs typeface="Microsoft JhengHei"/>
              <a:sym typeface="Microsoft JhengHei"/>
            </a:endParaRPr>
          </a:p>
          <a:p>
            <a:pPr marL="0" marR="0" lvl="0" indent="0" algn="l" rtl="0">
              <a:lnSpc>
                <a:spcPct val="107000"/>
              </a:lnSpc>
              <a:spcBef>
                <a:spcPts val="0"/>
              </a:spcBef>
              <a:spcAft>
                <a:spcPts val="0"/>
              </a:spcAft>
              <a:buNone/>
            </a:pPr>
            <a:r>
              <a:rPr lang="en-US" sz="1200" b="1">
                <a:solidFill>
                  <a:srgbClr val="5B9BD5"/>
                </a:solidFill>
                <a:latin typeface="Calibri"/>
                <a:ea typeface="Calibri"/>
                <a:cs typeface="Calibri"/>
                <a:sym typeface="Calibri"/>
              </a:rPr>
              <a:t>22. Thirdly, I have already stated in paragraph 22 and 23 of the Decision as to why, notwithstanding the disclosure of the provident fund as an “asset” or “property” of the defendant, the provident fund was not an available asset until it is vested </a:t>
            </a:r>
            <a:endParaRPr/>
          </a:p>
          <a:p>
            <a:pPr marL="0" marR="0" lvl="0" indent="0" algn="l" rtl="0">
              <a:lnSpc>
                <a:spcPct val="107000"/>
              </a:lnSpc>
              <a:spcBef>
                <a:spcPts val="0"/>
              </a:spcBef>
              <a:spcAft>
                <a:spcPts val="0"/>
              </a:spcAft>
              <a:buNone/>
            </a:pPr>
            <a:r>
              <a:rPr lang="en-US" sz="1200" b="1">
                <a:solidFill>
                  <a:srgbClr val="5B9BD5"/>
                </a:solidFill>
                <a:latin typeface="Calibri"/>
                <a:ea typeface="Calibri"/>
                <a:cs typeface="Calibri"/>
                <a:sym typeface="Calibri"/>
              </a:rPr>
              <a:t>to the defendant. That was based on Mark Hoyle, </a:t>
            </a:r>
            <a:r>
              <a:rPr lang="en-US" sz="1200" b="1" i="1">
                <a:solidFill>
                  <a:srgbClr val="5B9BD5"/>
                </a:solidFill>
                <a:latin typeface="Calibri"/>
                <a:ea typeface="Calibri"/>
                <a:cs typeface="Calibri"/>
                <a:sym typeface="Calibri"/>
              </a:rPr>
              <a:t>Freezing &amp; Search Order </a:t>
            </a:r>
            <a:r>
              <a:rPr lang="en-US" sz="1200" b="1">
                <a:solidFill>
                  <a:srgbClr val="5B9BD5"/>
                </a:solidFill>
                <a:latin typeface="Calibri"/>
                <a:ea typeface="Calibri"/>
                <a:cs typeface="Calibri"/>
                <a:sym typeface="Calibri"/>
              </a:rPr>
              <a:t>(4th ed), at §4.28 applicable to injunctions.</a:t>
            </a:r>
            <a:endParaRPr sz="1200" b="1">
              <a:solidFill>
                <a:schemeClr val="dk1"/>
              </a:solidFill>
              <a:latin typeface="Microsoft JhengHei"/>
              <a:ea typeface="Microsoft JhengHei"/>
              <a:cs typeface="Microsoft JhengHei"/>
              <a:sym typeface="Microsoft JhengHei"/>
            </a:endParaRPr>
          </a:p>
        </p:txBody>
      </p:sp>
      <p:sp>
        <p:nvSpPr>
          <p:cNvPr id="102" name="Google Shape;102;p10"/>
          <p:cNvSpPr txBox="1"/>
          <p:nvPr/>
        </p:nvSpPr>
        <p:spPr>
          <a:xfrm>
            <a:off x="1194816" y="622555"/>
            <a:ext cx="10607040" cy="723719"/>
          </a:xfrm>
          <a:prstGeom prst="rect">
            <a:avLst/>
          </a:prstGeom>
          <a:noFill/>
          <a:ln>
            <a:noFill/>
          </a:ln>
        </p:spPr>
        <p:txBody>
          <a:bodyPr spcFirstLastPara="1" wrap="square" lIns="0" tIns="9075" rIns="0" bIns="0" anchor="t" anchorCtr="0">
            <a:spAutoFit/>
          </a:bodyPr>
          <a:lstStyle/>
          <a:p>
            <a:pPr marL="9144" marR="0" lvl="0" indent="0" algn="l" rtl="0">
              <a:spcBef>
                <a:spcPts val="0"/>
              </a:spcBef>
              <a:spcAft>
                <a:spcPts val="0"/>
              </a:spcAft>
              <a:buNone/>
            </a:pPr>
            <a:r>
              <a:rPr lang="en-US" sz="2280" b="1">
                <a:solidFill>
                  <a:schemeClr val="dk1"/>
                </a:solidFill>
                <a:latin typeface="Microsoft JhengHei"/>
                <a:ea typeface="Microsoft JhengHei"/>
                <a:cs typeface="Microsoft JhengHei"/>
                <a:sym typeface="Microsoft JhengHei"/>
              </a:rPr>
              <a:t>ORSO scheme excluded from matrimonial property</a:t>
            </a:r>
            <a:endParaRPr/>
          </a:p>
          <a:p>
            <a:pPr marL="9144" marR="0" lvl="0" indent="0" algn="l" rtl="0">
              <a:spcBef>
                <a:spcPts val="72"/>
              </a:spcBef>
              <a:spcAft>
                <a:spcPts val="0"/>
              </a:spcAft>
              <a:buNone/>
            </a:pPr>
            <a:r>
              <a:rPr lang="en-US" sz="2280" b="1">
                <a:solidFill>
                  <a:schemeClr val="dk1"/>
                </a:solidFill>
                <a:latin typeface="Microsoft JhengHei"/>
                <a:ea typeface="Microsoft JhengHei"/>
                <a:cs typeface="Microsoft JhengHei"/>
                <a:sym typeface="Microsoft JhengHei"/>
              </a:rPr>
              <a:t>退休金信托不包括在婚姻财产之內</a:t>
            </a:r>
            <a:endParaRPr sz="2280" b="1">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1"/>
          <p:cNvSpPr/>
          <p:nvPr/>
        </p:nvSpPr>
        <p:spPr>
          <a:xfrm>
            <a:off x="1213866" y="636271"/>
            <a:ext cx="8679520" cy="960023"/>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520" b="1" i="0">
                <a:solidFill>
                  <a:schemeClr val="dk1"/>
                </a:solidFill>
                <a:latin typeface="Microsoft JhengHei"/>
                <a:ea typeface="Microsoft JhengHei"/>
                <a:cs typeface="Microsoft JhengHei"/>
                <a:sym typeface="Microsoft JhengHei"/>
              </a:rPr>
              <a:t>THE SUMMARY OF BENEFITS OF THE PLAN</a:t>
            </a:r>
            <a:br>
              <a:rPr lang="en-US" sz="2520" b="1" i="0">
                <a:solidFill>
                  <a:schemeClr val="dk1"/>
                </a:solidFill>
                <a:latin typeface="Microsoft JhengHei"/>
                <a:ea typeface="Microsoft JhengHei"/>
                <a:cs typeface="Microsoft JhengHei"/>
                <a:sym typeface="Microsoft JhengHei"/>
              </a:rPr>
            </a:br>
            <a:r>
              <a:rPr lang="en-US" sz="2520" b="1" i="0">
                <a:solidFill>
                  <a:schemeClr val="dk1"/>
                </a:solidFill>
                <a:latin typeface="Microsoft JhengHei"/>
                <a:ea typeface="Microsoft JhengHei"/>
                <a:cs typeface="Microsoft JhengHei"/>
                <a:sym typeface="Microsoft JhengHei"/>
              </a:rPr>
              <a:t>计划优势</a:t>
            </a:r>
            <a:endParaRPr sz="2520" b="0" i="0">
              <a:solidFill>
                <a:schemeClr val="dk1"/>
              </a:solidFill>
              <a:latin typeface="Microsoft JhengHei"/>
              <a:ea typeface="Microsoft JhengHei"/>
              <a:cs typeface="Microsoft JhengHei"/>
              <a:sym typeface="Microsoft JhengHei"/>
            </a:endParaRPr>
          </a:p>
        </p:txBody>
      </p:sp>
      <p:sp>
        <p:nvSpPr>
          <p:cNvPr id="108" name="Google Shape;108;p11"/>
          <p:cNvSpPr/>
          <p:nvPr/>
        </p:nvSpPr>
        <p:spPr>
          <a:xfrm>
            <a:off x="1213754" y="1596293"/>
            <a:ext cx="9383264" cy="4398242"/>
          </a:xfrm>
          <a:prstGeom prst="rect">
            <a:avLst/>
          </a:prstGeom>
          <a:noFill/>
          <a:ln>
            <a:noFill/>
          </a:ln>
        </p:spPr>
        <p:txBody>
          <a:bodyPr spcFirstLastPara="1" wrap="square" lIns="0" tIns="0" rIns="0" bIns="0" anchor="t" anchorCtr="0">
            <a:normAutofit/>
          </a:bodyPr>
          <a:lstStyle/>
          <a:p>
            <a:pPr marL="326898" marR="0" lvl="0" indent="-326898" algn="l" rtl="0">
              <a:lnSpc>
                <a:spcPct val="150000"/>
              </a:lnSpc>
              <a:spcBef>
                <a:spcPts val="0"/>
              </a:spcBef>
              <a:spcAft>
                <a:spcPts val="0"/>
              </a:spcAft>
              <a:buClr>
                <a:srgbClr val="0C0C0C"/>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Asset Protection 资产保护</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rgbClr val="0C0C0C"/>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Divorce-proof 避免离婚后的财产分割</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rgbClr val="0C0C0C"/>
              </a:buClr>
              <a:buSzPts val="2280"/>
              <a:buFont typeface="Noto Sans Symbols"/>
              <a:buChar char="●"/>
            </a:pPr>
            <a:r>
              <a:rPr lang="en-US" sz="2280" b="1" i="0">
                <a:solidFill>
                  <a:srgbClr val="000000"/>
                </a:solidFill>
                <a:latin typeface="Microsoft JhengHei"/>
                <a:ea typeface="Microsoft JhengHei"/>
                <a:cs typeface="Microsoft JhengHei"/>
                <a:sym typeface="Microsoft JhengHei"/>
              </a:rPr>
              <a:t>Privacy 隐密性</a:t>
            </a:r>
            <a:endParaRPr sz="2280" b="1" i="0">
              <a:solidFill>
                <a:srgbClr val="000000"/>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rgbClr val="0C0C0C"/>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Tax Efficiency 税务效率</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rgbClr val="0C0C0C"/>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Extremely Valuable Benefits – No Probate 无需遗嘱安排</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rgbClr val="0C0C0C"/>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Flexible Contribution 灵活供款</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rgbClr val="0C0C0C"/>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Investment choices 投资选择</a:t>
            </a:r>
            <a:endParaRPr sz="2280" b="1" i="0">
              <a:solidFill>
                <a:srgbClr val="FFFFFF"/>
              </a:solidFill>
              <a:latin typeface="Microsoft JhengHei"/>
              <a:ea typeface="Microsoft JhengHei"/>
              <a:cs typeface="Microsoft JhengHei"/>
              <a:sym typeface="Microsoft JhengHei"/>
            </a:endParaRPr>
          </a:p>
          <a:p>
            <a:pPr marL="0" marR="0" lvl="0" indent="0" algn="l" rtl="0">
              <a:lnSpc>
                <a:spcPct val="150000"/>
              </a:lnSpc>
              <a:spcBef>
                <a:spcPts val="0"/>
              </a:spcBef>
              <a:spcAft>
                <a:spcPts val="0"/>
              </a:spcAft>
              <a:buNone/>
            </a:pPr>
            <a:endParaRPr sz="2280" b="1" i="0">
              <a:solidFill>
                <a:srgbClr val="FFFFFF"/>
              </a:solidFill>
              <a:latin typeface="Microsoft JhengHei"/>
              <a:ea typeface="Microsoft JhengHei"/>
              <a:cs typeface="Microsoft JhengHei"/>
              <a:sym typeface="Microsoft JhengHe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2"/>
          <p:cNvSpPr txBox="1"/>
          <p:nvPr/>
        </p:nvSpPr>
        <p:spPr>
          <a:xfrm>
            <a:off x="1205366" y="634746"/>
            <a:ext cx="9781151" cy="673962"/>
          </a:xfrm>
          <a:prstGeom prst="rect">
            <a:avLst/>
          </a:prstGeom>
          <a:noFill/>
          <a:ln>
            <a:noFill/>
          </a:ln>
        </p:spPr>
        <p:txBody>
          <a:bodyPr spcFirstLastPara="1" wrap="square" lIns="0" tIns="9075" rIns="0" bIns="0" anchor="t" anchorCtr="0">
            <a:spAutoFit/>
          </a:bodyPr>
          <a:lstStyle/>
          <a:p>
            <a:pPr marL="9144" marR="0" lvl="0" indent="0" algn="l" rtl="0">
              <a:spcBef>
                <a:spcPts val="0"/>
              </a:spcBef>
              <a:spcAft>
                <a:spcPts val="0"/>
              </a:spcAft>
              <a:buNone/>
            </a:pPr>
            <a:r>
              <a:rPr lang="en-US" sz="2040" b="1">
                <a:solidFill>
                  <a:schemeClr val="dk1"/>
                </a:solidFill>
                <a:latin typeface="Microsoft JhengHei"/>
                <a:ea typeface="Microsoft JhengHei"/>
                <a:cs typeface="Microsoft JhengHei"/>
                <a:sym typeface="Microsoft JhengHei"/>
              </a:rPr>
              <a:t>LEGAL RESPONSE FOR A TRUSTEE ON THE ANNUAL AUDIT</a:t>
            </a:r>
            <a:br>
              <a:rPr lang="en-US" sz="2400" b="1">
                <a:solidFill>
                  <a:schemeClr val="dk1"/>
                </a:solidFill>
                <a:latin typeface="Microsoft JhengHei"/>
                <a:ea typeface="Microsoft JhengHei"/>
                <a:cs typeface="Microsoft JhengHei"/>
                <a:sym typeface="Microsoft JhengHei"/>
              </a:rPr>
            </a:br>
            <a:r>
              <a:rPr lang="en-US" sz="2280" b="1">
                <a:solidFill>
                  <a:schemeClr val="dk1"/>
                </a:solidFill>
                <a:latin typeface="Microsoft JhengHei"/>
                <a:ea typeface="Microsoft JhengHei"/>
                <a:cs typeface="Microsoft JhengHei"/>
                <a:sym typeface="Microsoft JhengHei"/>
              </a:rPr>
              <a:t>受托人每年的法定申报内容</a:t>
            </a:r>
            <a:endParaRPr sz="2280" b="1">
              <a:solidFill>
                <a:schemeClr val="dk1"/>
              </a:solidFill>
              <a:latin typeface="Microsoft JhengHei"/>
              <a:ea typeface="Microsoft JhengHei"/>
              <a:cs typeface="Microsoft JhengHei"/>
              <a:sym typeface="Microsoft JhengHei"/>
            </a:endParaRPr>
          </a:p>
        </p:txBody>
      </p:sp>
      <p:sp>
        <p:nvSpPr>
          <p:cNvPr id="114" name="Google Shape;114;p12"/>
          <p:cNvSpPr txBox="1"/>
          <p:nvPr/>
        </p:nvSpPr>
        <p:spPr>
          <a:xfrm>
            <a:off x="1133887" y="1307606"/>
            <a:ext cx="9852428" cy="48056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40">
                <a:solidFill>
                  <a:schemeClr val="dk1"/>
                </a:solidFill>
                <a:latin typeface="Microsoft JhengHei"/>
                <a:ea typeface="Microsoft JhengHei"/>
                <a:cs typeface="Microsoft JhengHei"/>
                <a:sym typeface="Microsoft JhengHei"/>
              </a:rPr>
              <a:t>FOR OVERSEAS MEMBERS, WE HAVE TO NOTIFY THE HK IRD THAT WE HAVE THEM AS A MEMBER, BUT THE VALUE OF THEIR ACCOUNT IS ZERO!</a:t>
            </a:r>
            <a:endParaRPr/>
          </a:p>
          <a:p>
            <a:pPr marL="0" marR="0" lvl="0" indent="0" algn="l" rtl="0">
              <a:spcBef>
                <a:spcPts val="0"/>
              </a:spcBef>
              <a:spcAft>
                <a:spcPts val="0"/>
              </a:spcAft>
              <a:buNone/>
            </a:pPr>
            <a:endParaRPr sz="1440">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r>
              <a:rPr lang="en-US" sz="1440">
                <a:solidFill>
                  <a:schemeClr val="dk1"/>
                </a:solidFill>
                <a:latin typeface="Microsoft JhengHei"/>
                <a:ea typeface="Microsoft JhengHei"/>
                <a:cs typeface="Microsoft JhengHei"/>
                <a:sym typeface="Microsoft JhengHei"/>
              </a:rPr>
              <a:t>THE VALUE OF THE ALL THE MEMBERS ACCOUNT COMBINED IS ZERO!</a:t>
            </a:r>
            <a:endParaRPr/>
          </a:p>
          <a:p>
            <a:pPr marL="0" marR="0" lvl="0" indent="0" algn="l" rtl="0">
              <a:spcBef>
                <a:spcPts val="0"/>
              </a:spcBef>
              <a:spcAft>
                <a:spcPts val="0"/>
              </a:spcAft>
              <a:buNone/>
            </a:pPr>
            <a:r>
              <a:rPr lang="en-US" sz="1440" b="1">
                <a:solidFill>
                  <a:schemeClr val="dk1"/>
                </a:solidFill>
                <a:latin typeface="Microsoft JhengHei"/>
                <a:ea typeface="Microsoft JhengHei"/>
                <a:cs typeface="Microsoft JhengHei"/>
                <a:sym typeface="Microsoft JhengHei"/>
              </a:rPr>
              <a:t>所有成员信托账户的现金价值 – “0”</a:t>
            </a:r>
            <a:endParaRPr sz="144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1440">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r>
              <a:rPr lang="en-US" sz="1440">
                <a:solidFill>
                  <a:schemeClr val="dk1"/>
                </a:solidFill>
                <a:latin typeface="Microsoft JhengHei"/>
                <a:ea typeface="Microsoft JhengHei"/>
                <a:cs typeface="Microsoft JhengHei"/>
                <a:sym typeface="Microsoft JhengHei"/>
              </a:rPr>
              <a:t>THE PENSION HOLDS X DOLLARS IN VALUE</a:t>
            </a:r>
            <a:endParaRPr/>
          </a:p>
          <a:p>
            <a:pPr marL="0" marR="0" lvl="0" indent="0" algn="l" rtl="0">
              <a:spcBef>
                <a:spcPts val="0"/>
              </a:spcBef>
              <a:spcAft>
                <a:spcPts val="0"/>
              </a:spcAft>
              <a:buNone/>
            </a:pPr>
            <a:r>
              <a:rPr lang="en-US" sz="1440" b="1">
                <a:solidFill>
                  <a:schemeClr val="dk1"/>
                </a:solidFill>
                <a:latin typeface="Microsoft JhengHei"/>
                <a:ea typeface="Microsoft JhengHei"/>
                <a:cs typeface="Microsoft JhengHei"/>
                <a:sym typeface="Microsoft JhengHei"/>
              </a:rPr>
              <a:t>信托计划代持的总金额 – “X”</a:t>
            </a:r>
            <a:endParaRPr sz="144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1440">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r>
              <a:rPr lang="en-US" sz="1440">
                <a:solidFill>
                  <a:schemeClr val="dk1"/>
                </a:solidFill>
                <a:latin typeface="Microsoft JhengHei"/>
                <a:ea typeface="Microsoft JhengHei"/>
                <a:cs typeface="Microsoft JhengHei"/>
                <a:sym typeface="Microsoft JhengHei"/>
              </a:rPr>
              <a:t>WE HAVE X NUMBER OF MEMBERS WHO ARE HK PERMANENT RESIDENTS</a:t>
            </a:r>
            <a:endParaRPr/>
          </a:p>
          <a:p>
            <a:pPr marL="0" marR="0" lvl="0" indent="0" algn="l" rtl="0">
              <a:spcBef>
                <a:spcPts val="0"/>
              </a:spcBef>
              <a:spcAft>
                <a:spcPts val="0"/>
              </a:spcAft>
              <a:buNone/>
            </a:pPr>
            <a:r>
              <a:rPr lang="en-US" sz="1440" b="1">
                <a:solidFill>
                  <a:schemeClr val="dk1"/>
                </a:solidFill>
                <a:latin typeface="Microsoft JhengHei"/>
                <a:ea typeface="Microsoft JhengHei"/>
                <a:cs typeface="Microsoft JhengHei"/>
                <a:sym typeface="Microsoft JhengHei"/>
              </a:rPr>
              <a:t>信托有多少成员是香港永久居民</a:t>
            </a:r>
            <a:endParaRPr sz="144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1440">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r>
              <a:rPr lang="en-US" sz="1440">
                <a:solidFill>
                  <a:schemeClr val="dk1"/>
                </a:solidFill>
                <a:latin typeface="Microsoft JhengHei"/>
                <a:ea typeface="Microsoft JhengHei"/>
                <a:cs typeface="Microsoft JhengHei"/>
                <a:sym typeface="Microsoft JhengHei"/>
              </a:rPr>
              <a:t>WE HAVE TOTAL NUMBER OF MEMBERS</a:t>
            </a:r>
            <a:endParaRPr/>
          </a:p>
          <a:p>
            <a:pPr marL="0" marR="0" lvl="0" indent="0" algn="l" rtl="0">
              <a:spcBef>
                <a:spcPts val="0"/>
              </a:spcBef>
              <a:spcAft>
                <a:spcPts val="0"/>
              </a:spcAft>
              <a:buNone/>
            </a:pPr>
            <a:r>
              <a:rPr lang="en-US" sz="1440" b="1">
                <a:solidFill>
                  <a:schemeClr val="dk1"/>
                </a:solidFill>
                <a:latin typeface="Microsoft JhengHei"/>
                <a:ea typeface="Microsoft JhengHei"/>
                <a:cs typeface="Microsoft JhengHei"/>
                <a:sym typeface="Microsoft JhengHei"/>
              </a:rPr>
              <a:t>信托共有多少成员</a:t>
            </a:r>
            <a:endParaRPr sz="144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1440">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r>
              <a:rPr lang="en-US" sz="1440">
                <a:solidFill>
                  <a:schemeClr val="dk1"/>
                </a:solidFill>
                <a:latin typeface="Microsoft JhengHei"/>
                <a:ea typeface="Microsoft JhengHei"/>
                <a:cs typeface="Microsoft JhengHei"/>
                <a:sym typeface="Microsoft JhengHei"/>
              </a:rPr>
              <a:t>THE MEMBERS HAVE CONTRIBUTED X DOLLARS</a:t>
            </a:r>
            <a:endParaRPr/>
          </a:p>
          <a:p>
            <a:pPr marL="0" marR="0" lvl="0" indent="0" algn="l" rtl="0">
              <a:spcBef>
                <a:spcPts val="0"/>
              </a:spcBef>
              <a:spcAft>
                <a:spcPts val="0"/>
              </a:spcAft>
              <a:buNone/>
            </a:pPr>
            <a:r>
              <a:rPr lang="en-US" sz="1440">
                <a:solidFill>
                  <a:schemeClr val="dk1"/>
                </a:solidFill>
                <a:latin typeface="Microsoft JhengHei"/>
                <a:ea typeface="Microsoft JhengHei"/>
                <a:cs typeface="Microsoft JhengHei"/>
                <a:sym typeface="Microsoft JhengHei"/>
              </a:rPr>
              <a:t>THE COMPANY HAS CONTRIBUTED X DOLLARS</a:t>
            </a:r>
            <a:endParaRPr/>
          </a:p>
          <a:p>
            <a:pPr marL="0" marR="0" lvl="0" indent="0" algn="l" rtl="0">
              <a:spcBef>
                <a:spcPts val="0"/>
              </a:spcBef>
              <a:spcAft>
                <a:spcPts val="0"/>
              </a:spcAft>
              <a:buNone/>
            </a:pPr>
            <a:r>
              <a:rPr lang="en-US" sz="1440">
                <a:solidFill>
                  <a:schemeClr val="dk1"/>
                </a:solidFill>
                <a:latin typeface="Microsoft JhengHei"/>
                <a:ea typeface="Microsoft JhengHei"/>
                <a:cs typeface="Microsoft JhengHei"/>
                <a:sym typeface="Microsoft JhengHei"/>
              </a:rPr>
              <a:t>HOW MUCH WE PAID OUT</a:t>
            </a:r>
            <a:endParaRPr/>
          </a:p>
          <a:p>
            <a:pPr marL="0" marR="0" lvl="0" indent="0" algn="l" rtl="0">
              <a:spcBef>
                <a:spcPts val="0"/>
              </a:spcBef>
              <a:spcAft>
                <a:spcPts val="0"/>
              </a:spcAft>
              <a:buNone/>
            </a:pPr>
            <a:r>
              <a:rPr lang="en-US" sz="1440" b="1">
                <a:solidFill>
                  <a:schemeClr val="dk1"/>
                </a:solidFill>
                <a:latin typeface="Microsoft JhengHei"/>
                <a:ea typeface="Microsoft JhengHei"/>
                <a:cs typeface="Microsoft JhengHei"/>
                <a:sym typeface="Microsoft JhengHei"/>
              </a:rPr>
              <a:t>成员及企业的供款总金额、受托人支付的退休金总额</a:t>
            </a:r>
            <a:endParaRPr sz="144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1440">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r>
              <a:rPr lang="en-US" sz="1440">
                <a:solidFill>
                  <a:schemeClr val="dk1"/>
                </a:solidFill>
                <a:latin typeface="Microsoft JhengHei"/>
                <a:ea typeface="Microsoft JhengHei"/>
                <a:cs typeface="Microsoft JhengHei"/>
                <a:sym typeface="Microsoft JhengHei"/>
              </a:rPr>
              <a:t>HOW MUCH WE RECEIVED IN NEW CONTRIBUTIONS</a:t>
            </a:r>
            <a:endParaRPr/>
          </a:p>
          <a:p>
            <a:pPr marL="0" marR="0" lvl="0" indent="0" algn="l" rtl="0">
              <a:spcBef>
                <a:spcPts val="0"/>
              </a:spcBef>
              <a:spcAft>
                <a:spcPts val="0"/>
              </a:spcAft>
              <a:buNone/>
            </a:pPr>
            <a:r>
              <a:rPr lang="en-US" sz="1440" b="1">
                <a:solidFill>
                  <a:schemeClr val="dk1"/>
                </a:solidFill>
                <a:latin typeface="Microsoft JhengHei"/>
                <a:ea typeface="Microsoft JhengHei"/>
                <a:cs typeface="Microsoft JhengHei"/>
                <a:sym typeface="Microsoft JhengHei"/>
              </a:rPr>
              <a:t>受托人所收到新供款的总额</a:t>
            </a:r>
            <a:endParaRPr sz="1440" b="1">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3"/>
          <p:cNvSpPr/>
          <p:nvPr/>
        </p:nvSpPr>
        <p:spPr>
          <a:xfrm>
            <a:off x="1287077" y="634361"/>
            <a:ext cx="10295323" cy="71059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i="0">
                <a:solidFill>
                  <a:schemeClr val="dk1"/>
                </a:solidFill>
                <a:latin typeface="Microsoft JhengHei"/>
                <a:ea typeface="Microsoft JhengHei"/>
                <a:cs typeface="Microsoft JhengHei"/>
                <a:sym typeface="Microsoft JhengHei"/>
              </a:rPr>
              <a:t>SECRECY RULES FOR ORS UNDER LAW</a:t>
            </a:r>
            <a:br>
              <a:rPr lang="en-US" sz="2400" b="1" i="0">
                <a:solidFill>
                  <a:schemeClr val="dk1"/>
                </a:solidFill>
                <a:latin typeface="Microsoft JhengHei"/>
                <a:ea typeface="Microsoft JhengHei"/>
                <a:cs typeface="Microsoft JhengHei"/>
                <a:sym typeface="Microsoft JhengHei"/>
              </a:rPr>
            </a:br>
            <a:r>
              <a:rPr lang="en-US" sz="2400" b="1" i="0">
                <a:solidFill>
                  <a:schemeClr val="dk1"/>
                </a:solidFill>
                <a:latin typeface="Microsoft JhengHei"/>
                <a:ea typeface="Microsoft JhengHei"/>
                <a:cs typeface="Microsoft JhengHei"/>
                <a:sym typeface="Microsoft JhengHei"/>
              </a:rPr>
              <a:t>香港法律下职业退休计划的保密条例</a:t>
            </a:r>
            <a:br>
              <a:rPr lang="en-US" sz="2400" b="1" i="0">
                <a:solidFill>
                  <a:schemeClr val="dk1"/>
                </a:solidFill>
                <a:latin typeface="Microsoft JhengHei"/>
                <a:ea typeface="Microsoft JhengHei"/>
                <a:cs typeface="Microsoft JhengHei"/>
                <a:sym typeface="Microsoft JhengHei"/>
              </a:rPr>
            </a:br>
            <a:endParaRPr sz="2400" b="1" i="0">
              <a:solidFill>
                <a:schemeClr val="dk1"/>
              </a:solidFill>
              <a:latin typeface="Microsoft JhengHei"/>
              <a:ea typeface="Microsoft JhengHei"/>
              <a:cs typeface="Microsoft JhengHei"/>
              <a:sym typeface="Microsoft JhengHei"/>
            </a:endParaRPr>
          </a:p>
        </p:txBody>
      </p:sp>
      <p:sp>
        <p:nvSpPr>
          <p:cNvPr id="120" name="Google Shape;120;p13"/>
          <p:cNvSpPr/>
          <p:nvPr/>
        </p:nvSpPr>
        <p:spPr>
          <a:xfrm>
            <a:off x="1287019" y="2220762"/>
            <a:ext cx="10241279" cy="4793448"/>
          </a:xfrm>
          <a:prstGeom prst="rect">
            <a:avLst/>
          </a:prstGeom>
          <a:noFill/>
          <a:ln>
            <a:noFill/>
          </a:ln>
        </p:spPr>
        <p:txBody>
          <a:bodyPr spcFirstLastPara="1" wrap="square" lIns="0" tIns="0" rIns="0" bIns="0" anchor="t" anchorCtr="0">
            <a:normAutofit fontScale="92500" lnSpcReduction="20000"/>
          </a:bodyPr>
          <a:lstStyle/>
          <a:p>
            <a:pPr marL="0" marR="0" lvl="0" indent="0" algn="l" rtl="0">
              <a:spcBef>
                <a:spcPts val="0"/>
              </a:spcBef>
              <a:spcAft>
                <a:spcPts val="0"/>
              </a:spcAft>
              <a:buNone/>
            </a:pPr>
            <a:r>
              <a:rPr lang="en-US" sz="1637" b="0" i="0">
                <a:solidFill>
                  <a:srgbClr val="000000"/>
                </a:solidFill>
                <a:latin typeface="Microsoft JhengHei"/>
                <a:ea typeface="Microsoft JhengHei"/>
                <a:cs typeface="Microsoft JhengHei"/>
                <a:sym typeface="Microsoft JhengHei"/>
              </a:rPr>
              <a:t>  </a:t>
            </a:r>
            <a:r>
              <a:rPr lang="en-US" sz="1170" b="1" i="0">
                <a:solidFill>
                  <a:srgbClr val="000000"/>
                </a:solidFill>
                <a:latin typeface="Arial"/>
                <a:ea typeface="Arial"/>
                <a:cs typeface="Arial"/>
                <a:sym typeface="Arial"/>
              </a:rPr>
              <a:t>77. Preservation of secrecy</a:t>
            </a:r>
            <a:endParaRPr/>
          </a:p>
          <a:p>
            <a:pPr marL="0" marR="0" lvl="0" indent="0" algn="l" rtl="0">
              <a:spcBef>
                <a:spcPts val="0"/>
              </a:spcBef>
              <a:spcAft>
                <a:spcPts val="0"/>
              </a:spcAft>
              <a:buNone/>
            </a:pPr>
            <a:endParaRPr sz="1170" b="0" i="0">
              <a:solidFill>
                <a:srgbClr val="000000"/>
              </a:solidFill>
              <a:latin typeface="Arial"/>
              <a:ea typeface="Arial"/>
              <a:cs typeface="Arial"/>
              <a:sym typeface="Arial"/>
            </a:endParaRPr>
          </a:p>
          <a:p>
            <a:pPr marL="274320" marR="0" lvl="0" indent="-274320" algn="l" rtl="0">
              <a:spcBef>
                <a:spcPts val="0"/>
              </a:spcBef>
              <a:spcAft>
                <a:spcPts val="0"/>
              </a:spcAft>
              <a:buClr>
                <a:srgbClr val="000000"/>
              </a:buClr>
              <a:buSzPts val="1170"/>
              <a:buFont typeface="Arial"/>
              <a:buAutoNum type="arabicParenR"/>
            </a:pPr>
            <a:r>
              <a:rPr lang="en-US" sz="1170" b="0" i="0">
                <a:solidFill>
                  <a:srgbClr val="000000"/>
                </a:solidFill>
                <a:latin typeface="Arial"/>
                <a:ea typeface="Arial"/>
                <a:cs typeface="Arial"/>
                <a:sym typeface="Arial"/>
              </a:rPr>
              <a:t>Subject to sections 32, 78 and 78A and subsection (2), any person who acquires any information by virtue of his performance or assistance in the performance of functions under this Ordinance shall preserve secrecy with regard to such information and without prejudice to the foregoing shall not—  </a:t>
            </a:r>
            <a:r>
              <a:rPr lang="en-US" sz="1170" b="0" i="1">
                <a:solidFill>
                  <a:srgbClr val="000000"/>
                </a:solidFill>
                <a:latin typeface="Arial"/>
                <a:ea typeface="Arial"/>
                <a:cs typeface="Arial"/>
                <a:sym typeface="Arial"/>
              </a:rPr>
              <a:t>(Amended 1 of 2015 s. 56)</a:t>
            </a:r>
            <a:br>
              <a:rPr lang="en-US" sz="1170" b="0" i="1">
                <a:solidFill>
                  <a:srgbClr val="000000"/>
                </a:solidFill>
                <a:latin typeface="Arial"/>
                <a:ea typeface="Arial"/>
                <a:cs typeface="Arial"/>
                <a:sym typeface="Arial"/>
              </a:rPr>
            </a:br>
            <a:r>
              <a:rPr lang="en-US" sz="1170" b="0" i="0">
                <a:solidFill>
                  <a:srgbClr val="000000"/>
                </a:solidFill>
                <a:latin typeface="Arial"/>
                <a:ea typeface="Arial"/>
                <a:cs typeface="Arial"/>
                <a:sym typeface="Arial"/>
              </a:rPr>
              <a:t>(a) disclose such information to any other person except where such disclosure is necessary to such performance or assistance; or</a:t>
            </a:r>
            <a:br>
              <a:rPr lang="en-US" sz="1170" b="0" i="0">
                <a:solidFill>
                  <a:srgbClr val="000000"/>
                </a:solidFill>
                <a:latin typeface="Arial"/>
                <a:ea typeface="Arial"/>
                <a:cs typeface="Arial"/>
                <a:sym typeface="Arial"/>
              </a:rPr>
            </a:br>
            <a:r>
              <a:rPr lang="en-US" sz="1170" b="0" i="0">
                <a:solidFill>
                  <a:srgbClr val="000000"/>
                </a:solidFill>
                <a:latin typeface="Arial"/>
                <a:ea typeface="Arial"/>
                <a:cs typeface="Arial"/>
                <a:sym typeface="Arial"/>
              </a:rPr>
              <a:t>(b) suffer or permit any other person to have access to such information except where such access is necessary for that other person to perform or assist in the performance of functions under this Ordinance.</a:t>
            </a:r>
            <a:endParaRPr/>
          </a:p>
          <a:p>
            <a:pPr marL="274320" marR="0" lvl="0" indent="-200025" algn="l" rtl="0">
              <a:spcBef>
                <a:spcPts val="0"/>
              </a:spcBef>
              <a:spcAft>
                <a:spcPts val="0"/>
              </a:spcAft>
              <a:buClr>
                <a:srgbClr val="000000"/>
              </a:buClr>
              <a:buSzPts val="1170"/>
              <a:buFont typeface="Arial"/>
              <a:buNone/>
            </a:pPr>
            <a:endParaRPr sz="1170" b="0" i="0">
              <a:solidFill>
                <a:srgbClr val="000000"/>
              </a:solidFill>
              <a:latin typeface="Arial"/>
              <a:ea typeface="Arial"/>
              <a:cs typeface="Arial"/>
              <a:sym typeface="Arial"/>
            </a:endParaRPr>
          </a:p>
          <a:p>
            <a:pPr marL="274320" marR="0" lvl="0" indent="-274320" algn="l" rtl="0">
              <a:spcBef>
                <a:spcPts val="0"/>
              </a:spcBef>
              <a:spcAft>
                <a:spcPts val="0"/>
              </a:spcAft>
              <a:buClr>
                <a:srgbClr val="000000"/>
              </a:buClr>
              <a:buSzPts val="1170"/>
              <a:buFont typeface="Arial"/>
              <a:buAutoNum type="arabicParenR"/>
            </a:pPr>
            <a:r>
              <a:rPr lang="en-US" sz="1170" b="0" i="0">
                <a:solidFill>
                  <a:srgbClr val="000000"/>
                </a:solidFill>
                <a:latin typeface="Arial"/>
                <a:ea typeface="Arial"/>
                <a:cs typeface="Arial"/>
                <a:sym typeface="Arial"/>
              </a:rPr>
              <a:t>Nothing in this section shall be construed as prohibiting disclosure of such information in pursuance of a court order, a rule of law or a requirement made under a rule of law.</a:t>
            </a:r>
            <a:endParaRPr/>
          </a:p>
          <a:p>
            <a:pPr marL="274320" marR="0" lvl="0" indent="-200025" algn="l" rtl="0">
              <a:spcBef>
                <a:spcPts val="0"/>
              </a:spcBef>
              <a:spcAft>
                <a:spcPts val="0"/>
              </a:spcAft>
              <a:buClr>
                <a:srgbClr val="000000"/>
              </a:buClr>
              <a:buSzPts val="1170"/>
              <a:buFont typeface="Arial"/>
              <a:buNone/>
            </a:pPr>
            <a:endParaRPr sz="1170" b="0" i="0">
              <a:solidFill>
                <a:srgbClr val="000000"/>
              </a:solidFill>
              <a:latin typeface="Arial"/>
              <a:ea typeface="Arial"/>
              <a:cs typeface="Arial"/>
              <a:sym typeface="Arial"/>
            </a:endParaRPr>
          </a:p>
          <a:p>
            <a:pPr marL="274320" marR="0" lvl="0" indent="-274320" algn="l" rtl="0">
              <a:spcBef>
                <a:spcPts val="0"/>
              </a:spcBef>
              <a:spcAft>
                <a:spcPts val="0"/>
              </a:spcAft>
              <a:buClr>
                <a:srgbClr val="000000"/>
              </a:buClr>
              <a:buSzPts val="1170"/>
              <a:buFont typeface="Arial"/>
              <a:buAutoNum type="arabicParenR"/>
            </a:pPr>
            <a:r>
              <a:rPr lang="en-US" sz="1170" b="0" i="0">
                <a:solidFill>
                  <a:srgbClr val="000000"/>
                </a:solidFill>
                <a:latin typeface="Arial"/>
                <a:ea typeface="Arial"/>
                <a:cs typeface="Arial"/>
                <a:sym typeface="Arial"/>
              </a:rPr>
              <a:t>Any person who contravenes subsection (1) commits an offence and shall be liable on summary conviction to a fine of $20,000.</a:t>
            </a:r>
            <a:endParaRPr/>
          </a:p>
          <a:p>
            <a:pPr marL="274320" marR="0" lvl="0" indent="-200025" algn="l" rtl="0">
              <a:spcBef>
                <a:spcPts val="0"/>
              </a:spcBef>
              <a:spcAft>
                <a:spcPts val="0"/>
              </a:spcAft>
              <a:buClr>
                <a:srgbClr val="000000"/>
              </a:buClr>
              <a:buSzPts val="1170"/>
              <a:buFont typeface="Arial"/>
              <a:buNone/>
            </a:pPr>
            <a:endParaRPr sz="1170" b="0" i="0">
              <a:solidFill>
                <a:srgbClr val="000000"/>
              </a:solidFill>
              <a:latin typeface="Arial"/>
              <a:ea typeface="Arial"/>
              <a:cs typeface="Arial"/>
              <a:sym typeface="Arial"/>
            </a:endParaRPr>
          </a:p>
          <a:p>
            <a:pPr marL="274320" marR="0" lvl="0" indent="-200025" algn="l" rtl="0">
              <a:spcBef>
                <a:spcPts val="0"/>
              </a:spcBef>
              <a:spcAft>
                <a:spcPts val="0"/>
              </a:spcAft>
              <a:buClr>
                <a:srgbClr val="000000"/>
              </a:buClr>
              <a:buSzPts val="1170"/>
              <a:buFont typeface="Arial"/>
              <a:buNone/>
            </a:pPr>
            <a:endParaRPr sz="1170" b="0" i="0">
              <a:solidFill>
                <a:srgbClr val="000000"/>
              </a:solidFill>
              <a:latin typeface="Arial"/>
              <a:ea typeface="Arial"/>
              <a:cs typeface="Arial"/>
              <a:sym typeface="Arial"/>
            </a:endParaRPr>
          </a:p>
          <a:p>
            <a:pPr marL="274320" marR="0" lvl="0" indent="-200025" algn="l" rtl="0">
              <a:spcBef>
                <a:spcPts val="0"/>
              </a:spcBef>
              <a:spcAft>
                <a:spcPts val="0"/>
              </a:spcAft>
              <a:buClr>
                <a:srgbClr val="000000"/>
              </a:buClr>
              <a:buSzPts val="1170"/>
              <a:buFont typeface="Arial"/>
              <a:buNone/>
            </a:pPr>
            <a:endParaRPr sz="1170" b="0" i="0">
              <a:solidFill>
                <a:srgbClr val="000000"/>
              </a:solidFill>
              <a:latin typeface="Arial"/>
              <a:ea typeface="Arial"/>
              <a:cs typeface="Arial"/>
              <a:sym typeface="Arial"/>
            </a:endParaRPr>
          </a:p>
          <a:p>
            <a:pPr marL="274320" marR="0" lvl="0" indent="-200025" algn="l" rtl="0">
              <a:spcBef>
                <a:spcPts val="0"/>
              </a:spcBef>
              <a:spcAft>
                <a:spcPts val="0"/>
              </a:spcAft>
              <a:buClr>
                <a:srgbClr val="000000"/>
              </a:buClr>
              <a:buSzPts val="1170"/>
              <a:buFont typeface="Arial"/>
              <a:buNone/>
            </a:pPr>
            <a:endParaRPr sz="1170" b="0" i="0">
              <a:solidFill>
                <a:srgbClr val="000000"/>
              </a:solidFill>
              <a:latin typeface="Arial"/>
              <a:ea typeface="Arial"/>
              <a:cs typeface="Arial"/>
              <a:sym typeface="Arial"/>
            </a:endParaRPr>
          </a:p>
          <a:p>
            <a:pPr marL="274320" marR="0" lvl="0" indent="-200025" algn="l" rtl="0">
              <a:spcBef>
                <a:spcPts val="0"/>
              </a:spcBef>
              <a:spcAft>
                <a:spcPts val="0"/>
              </a:spcAft>
              <a:buClr>
                <a:srgbClr val="000000"/>
              </a:buClr>
              <a:buSzPts val="1170"/>
              <a:buFont typeface="Arial"/>
              <a:buNone/>
            </a:pPr>
            <a:endParaRPr sz="1170" b="0" i="0">
              <a:solidFill>
                <a:srgbClr val="000000"/>
              </a:solidFill>
              <a:latin typeface="Arial"/>
              <a:ea typeface="Arial"/>
              <a:cs typeface="Arial"/>
              <a:sym typeface="Arial"/>
            </a:endParaRPr>
          </a:p>
          <a:p>
            <a:pPr marL="0" marR="0" lvl="0" indent="0" algn="l" rtl="0">
              <a:spcBef>
                <a:spcPts val="0"/>
              </a:spcBef>
              <a:spcAft>
                <a:spcPts val="0"/>
              </a:spcAft>
              <a:buNone/>
            </a:pPr>
            <a:r>
              <a:rPr lang="en-US" sz="1560" b="1" i="0">
                <a:solidFill>
                  <a:srgbClr val="000000"/>
                </a:solidFill>
                <a:latin typeface="Calibri"/>
                <a:ea typeface="Calibri"/>
                <a:cs typeface="Calibri"/>
                <a:sym typeface="Calibri"/>
              </a:rPr>
              <a:t>77. 保密</a:t>
            </a:r>
            <a:endParaRPr sz="1560" b="1" i="0">
              <a:solidFill>
                <a:srgbClr val="000000"/>
              </a:solidFill>
              <a:latin typeface="Calibri"/>
              <a:ea typeface="Calibri"/>
              <a:cs typeface="Calibri"/>
              <a:sym typeface="Calibri"/>
            </a:endParaRPr>
          </a:p>
          <a:p>
            <a:pPr marL="0" marR="0" lvl="0" indent="0" algn="l" rtl="0">
              <a:spcBef>
                <a:spcPts val="0"/>
              </a:spcBef>
              <a:spcAft>
                <a:spcPts val="0"/>
              </a:spcAft>
              <a:buNone/>
            </a:pPr>
            <a:endParaRPr sz="1560" b="1" i="0">
              <a:solidFill>
                <a:srgbClr val="000000"/>
              </a:solidFill>
              <a:latin typeface="Calibri"/>
              <a:ea typeface="Calibri"/>
              <a:cs typeface="Calibri"/>
              <a:sym typeface="Calibri"/>
            </a:endParaRPr>
          </a:p>
          <a:p>
            <a:pPr marL="326898" marR="0" lvl="0" indent="-326898" algn="l" rtl="0">
              <a:spcBef>
                <a:spcPts val="0"/>
              </a:spcBef>
              <a:spcAft>
                <a:spcPts val="0"/>
              </a:spcAft>
              <a:buClr>
                <a:srgbClr val="000000"/>
              </a:buClr>
              <a:buSzPts val="1560"/>
              <a:buFont typeface="Arial"/>
              <a:buAutoNum type="arabicParenR"/>
            </a:pPr>
            <a:r>
              <a:rPr lang="en-US" sz="1560" b="1" i="0">
                <a:solidFill>
                  <a:srgbClr val="000000"/>
                </a:solidFill>
                <a:latin typeface="Calibri"/>
                <a:ea typeface="Calibri"/>
                <a:cs typeface="Calibri"/>
                <a:sym typeface="Calibri"/>
              </a:rPr>
              <a:t>除第32、78及78A条及第(2)款另有规定外，任何人因执行或协助执行本条例下的职能而获悉任何资料，均须对这些资料保密；而在不影响上文的情况下，该人 — (由2015年第1号第56条修订)</a:t>
            </a:r>
            <a:br>
              <a:rPr lang="en-US" sz="1560" b="1" i="0">
                <a:solidFill>
                  <a:srgbClr val="000000"/>
                </a:solidFill>
                <a:latin typeface="Calibri"/>
                <a:ea typeface="Calibri"/>
                <a:cs typeface="Calibri"/>
                <a:sym typeface="Calibri"/>
              </a:rPr>
            </a:br>
            <a:r>
              <a:rPr lang="en-US" sz="1560" b="1" i="0">
                <a:solidFill>
                  <a:srgbClr val="000000"/>
                </a:solidFill>
                <a:latin typeface="Calibri"/>
                <a:ea typeface="Calibri"/>
                <a:cs typeface="Calibri"/>
                <a:sym typeface="Calibri"/>
              </a:rPr>
              <a:t> </a:t>
            </a:r>
            <a:br>
              <a:rPr lang="en-US" sz="1560" b="1" i="0">
                <a:solidFill>
                  <a:srgbClr val="000000"/>
                </a:solidFill>
                <a:latin typeface="Calibri"/>
                <a:ea typeface="Calibri"/>
                <a:cs typeface="Calibri"/>
                <a:sym typeface="Calibri"/>
              </a:rPr>
            </a:br>
            <a:r>
              <a:rPr lang="en-US" sz="1560" b="1" i="0">
                <a:solidFill>
                  <a:srgbClr val="000000"/>
                </a:solidFill>
                <a:latin typeface="Calibri"/>
                <a:ea typeface="Calibri"/>
                <a:cs typeface="Calibri"/>
                <a:sym typeface="Calibri"/>
              </a:rPr>
              <a:t>(a) 不得向别人披露这些资料，但因执行或协助执行上述职能而必须披露这些资料，则不在此限；或</a:t>
            </a:r>
            <a:br>
              <a:rPr lang="en-US" sz="1560" b="1" i="0">
                <a:solidFill>
                  <a:srgbClr val="000000"/>
                </a:solidFill>
                <a:latin typeface="Calibri"/>
                <a:ea typeface="Calibri"/>
                <a:cs typeface="Calibri"/>
                <a:sym typeface="Calibri"/>
              </a:rPr>
            </a:br>
            <a:r>
              <a:rPr lang="en-US" sz="1560" b="1" i="0">
                <a:solidFill>
                  <a:srgbClr val="000000"/>
                </a:solidFill>
                <a:latin typeface="Calibri"/>
                <a:ea typeface="Calibri"/>
                <a:cs typeface="Calibri"/>
                <a:sym typeface="Calibri"/>
              </a:rPr>
              <a:t>(b) 不得任由别人或准许别人接触这些资料，除非该人因执行或协助执行本条例下的职能而必须接触这些资料，则不在此限。</a:t>
            </a:r>
            <a:endParaRPr sz="1560" b="1" i="0">
              <a:solidFill>
                <a:srgbClr val="000000"/>
              </a:solidFill>
              <a:latin typeface="Calibri"/>
              <a:ea typeface="Calibri"/>
              <a:cs typeface="Calibri"/>
              <a:sym typeface="Calibri"/>
            </a:endParaRPr>
          </a:p>
          <a:p>
            <a:pPr marL="326898" marR="0" lvl="0" indent="-227837" algn="l" rtl="0">
              <a:spcBef>
                <a:spcPts val="0"/>
              </a:spcBef>
              <a:spcAft>
                <a:spcPts val="0"/>
              </a:spcAft>
              <a:buClr>
                <a:srgbClr val="000000"/>
              </a:buClr>
              <a:buSzPts val="1560"/>
              <a:buFont typeface="Arial"/>
              <a:buNone/>
            </a:pPr>
            <a:endParaRPr sz="1560" b="1" i="0">
              <a:solidFill>
                <a:srgbClr val="000000"/>
              </a:solidFill>
              <a:latin typeface="Calibri"/>
              <a:ea typeface="Calibri"/>
              <a:cs typeface="Calibri"/>
              <a:sym typeface="Calibri"/>
            </a:endParaRPr>
          </a:p>
          <a:p>
            <a:pPr marL="326898" marR="0" lvl="0" indent="-326898" algn="l" rtl="0">
              <a:spcBef>
                <a:spcPts val="0"/>
              </a:spcBef>
              <a:spcAft>
                <a:spcPts val="0"/>
              </a:spcAft>
              <a:buClr>
                <a:srgbClr val="000000"/>
              </a:buClr>
              <a:buSzPts val="1560"/>
              <a:buFont typeface="Arial"/>
              <a:buAutoNum type="arabicParenR"/>
            </a:pPr>
            <a:r>
              <a:rPr lang="en-US" sz="1560" b="1" i="0">
                <a:solidFill>
                  <a:srgbClr val="000000"/>
                </a:solidFill>
                <a:latin typeface="Calibri"/>
                <a:ea typeface="Calibri"/>
                <a:cs typeface="Calibri"/>
                <a:sym typeface="Calibri"/>
              </a:rPr>
              <a:t>本条不得解释为禁止依据法庭命令、法律规则或根据法律规则作出的规定而披露上述资料。</a:t>
            </a:r>
            <a:endParaRPr sz="1560" b="1" i="0">
              <a:solidFill>
                <a:srgbClr val="000000"/>
              </a:solidFill>
              <a:latin typeface="Calibri"/>
              <a:ea typeface="Calibri"/>
              <a:cs typeface="Calibri"/>
              <a:sym typeface="Calibri"/>
            </a:endParaRPr>
          </a:p>
          <a:p>
            <a:pPr marL="326898" marR="0" lvl="0" indent="-227837" algn="l" rtl="0">
              <a:spcBef>
                <a:spcPts val="0"/>
              </a:spcBef>
              <a:spcAft>
                <a:spcPts val="0"/>
              </a:spcAft>
              <a:buClr>
                <a:srgbClr val="000000"/>
              </a:buClr>
              <a:buSzPts val="1560"/>
              <a:buFont typeface="Arial"/>
              <a:buNone/>
            </a:pPr>
            <a:endParaRPr sz="1560" b="1" i="0">
              <a:solidFill>
                <a:srgbClr val="000000"/>
              </a:solidFill>
              <a:latin typeface="Calibri"/>
              <a:ea typeface="Calibri"/>
              <a:cs typeface="Calibri"/>
              <a:sym typeface="Calibri"/>
            </a:endParaRPr>
          </a:p>
          <a:p>
            <a:pPr marL="326898" marR="0" lvl="0" indent="-326898" algn="l" rtl="0">
              <a:spcBef>
                <a:spcPts val="0"/>
              </a:spcBef>
              <a:spcAft>
                <a:spcPts val="0"/>
              </a:spcAft>
              <a:buClr>
                <a:srgbClr val="000000"/>
              </a:buClr>
              <a:buSzPts val="1560"/>
              <a:buFont typeface="Arial"/>
              <a:buAutoNum type="arabicParenR"/>
            </a:pPr>
            <a:r>
              <a:rPr lang="en-US" sz="1560" b="1" i="0">
                <a:solidFill>
                  <a:srgbClr val="000000"/>
                </a:solidFill>
                <a:latin typeface="Calibri"/>
                <a:ea typeface="Calibri"/>
                <a:cs typeface="Calibri"/>
                <a:sym typeface="Calibri"/>
              </a:rPr>
              <a:t>任何人违反第(1)款，即属犯罪，循简易程序定罪后，可处罚款$20,000。</a:t>
            </a:r>
            <a:endParaRPr sz="1560" b="1" i="0">
              <a:solidFill>
                <a:srgbClr val="000000"/>
              </a:solidFill>
              <a:latin typeface="Calibri"/>
              <a:ea typeface="Calibri"/>
              <a:cs typeface="Calibri"/>
              <a:sym typeface="Calibri"/>
            </a:endParaRPr>
          </a:p>
          <a:p>
            <a:pPr marL="0" marR="0" lvl="0" indent="0" algn="l" rtl="0">
              <a:spcBef>
                <a:spcPts val="0"/>
              </a:spcBef>
              <a:spcAft>
                <a:spcPts val="0"/>
              </a:spcAft>
              <a:buNone/>
            </a:pPr>
            <a:endParaRPr sz="1637" b="0" i="0">
              <a:solidFill>
                <a:srgbClr val="000000"/>
              </a:solidFill>
              <a:latin typeface="Microsoft JhengHei"/>
              <a:ea typeface="Microsoft JhengHei"/>
              <a:cs typeface="Microsoft JhengHei"/>
              <a:sym typeface="Microsoft JhengHei"/>
            </a:endParaRPr>
          </a:p>
        </p:txBody>
      </p:sp>
      <p:sp>
        <p:nvSpPr>
          <p:cNvPr id="121" name="Google Shape;121;p13"/>
          <p:cNvSpPr txBox="1"/>
          <p:nvPr/>
        </p:nvSpPr>
        <p:spPr>
          <a:xfrm>
            <a:off x="1181533" y="1441225"/>
            <a:ext cx="9828934" cy="6832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20" b="1">
                <a:solidFill>
                  <a:schemeClr val="dk1"/>
                </a:solidFill>
                <a:latin typeface="Microsoft JhengHei"/>
                <a:ea typeface="Microsoft JhengHei"/>
                <a:cs typeface="Microsoft JhengHei"/>
                <a:sym typeface="Microsoft JhengHei"/>
              </a:rPr>
              <a:t>Chapter 426 Occupational Retirement Schemes Ordinance</a:t>
            </a:r>
            <a:endParaRPr/>
          </a:p>
          <a:p>
            <a:pPr marL="0" marR="0" lvl="0" indent="0" algn="l" rtl="0">
              <a:spcBef>
                <a:spcPts val="0"/>
              </a:spcBef>
              <a:spcAft>
                <a:spcPts val="0"/>
              </a:spcAft>
              <a:buNone/>
            </a:pPr>
            <a:r>
              <a:rPr lang="en-US" sz="1920" b="1">
                <a:solidFill>
                  <a:schemeClr val="dk1"/>
                </a:solidFill>
                <a:latin typeface="Microsoft JhengHei"/>
                <a:ea typeface="Microsoft JhengHei"/>
                <a:cs typeface="Microsoft JhengHei"/>
                <a:sym typeface="Microsoft JhengHei"/>
              </a:rPr>
              <a:t>第426章 《职业退休计划条例》</a:t>
            </a:r>
            <a:endParaRPr sz="1920" b="1">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4"/>
          <p:cNvSpPr/>
          <p:nvPr/>
        </p:nvSpPr>
        <p:spPr>
          <a:xfrm>
            <a:off x="1181101" y="2152579"/>
            <a:ext cx="10035540" cy="4770953"/>
          </a:xfrm>
          <a:prstGeom prst="rect">
            <a:avLst/>
          </a:prstGeom>
          <a:noFill/>
          <a:ln>
            <a:noFill/>
          </a:ln>
        </p:spPr>
        <p:txBody>
          <a:bodyPr spcFirstLastPara="1" wrap="square" lIns="0" tIns="0" rIns="0" bIns="0" anchor="t" anchorCtr="0">
            <a:normAutofit fontScale="92500" lnSpcReduction="20000"/>
          </a:bodyPr>
          <a:lstStyle/>
          <a:p>
            <a:pPr marL="0" marR="0" lvl="0" indent="0" algn="l" rtl="0">
              <a:spcBef>
                <a:spcPts val="0"/>
              </a:spcBef>
              <a:spcAft>
                <a:spcPts val="0"/>
              </a:spcAft>
              <a:buNone/>
            </a:pPr>
            <a:r>
              <a:rPr lang="en-US" sz="1679" b="0" i="0">
                <a:solidFill>
                  <a:srgbClr val="000000"/>
                </a:solidFill>
                <a:latin typeface="Microsoft JhengHei"/>
                <a:ea typeface="Microsoft JhengHei"/>
                <a:cs typeface="Microsoft JhengHei"/>
                <a:sym typeface="Microsoft JhengHei"/>
              </a:rPr>
              <a:t> </a:t>
            </a:r>
            <a:r>
              <a:rPr lang="en-US" sz="1200" b="0" i="0">
                <a:solidFill>
                  <a:srgbClr val="000000"/>
                </a:solidFill>
                <a:latin typeface="Calibri"/>
                <a:ea typeface="Calibri"/>
                <a:cs typeface="Calibri"/>
                <a:sym typeface="Calibri"/>
              </a:rPr>
              <a:t> </a:t>
            </a:r>
            <a:r>
              <a:rPr lang="en-US" sz="1200" b="1" i="0">
                <a:solidFill>
                  <a:srgbClr val="000000"/>
                </a:solidFill>
                <a:latin typeface="Calibri"/>
                <a:ea typeface="Calibri"/>
                <a:cs typeface="Calibri"/>
                <a:sym typeface="Calibri"/>
              </a:rPr>
              <a:t>78A.Disclosure by administrator or relevant employer</a:t>
            </a:r>
            <a:endParaRPr sz="1200" b="0" i="0">
              <a:solidFill>
                <a:srgbClr val="000000"/>
              </a:solidFill>
              <a:latin typeface="Calibri"/>
              <a:ea typeface="Calibri"/>
              <a:cs typeface="Calibri"/>
              <a:sym typeface="Calibri"/>
            </a:endParaRPr>
          </a:p>
          <a:p>
            <a:pPr marL="274320" marR="0" lvl="0" indent="-274320" algn="l" rtl="0">
              <a:spcBef>
                <a:spcPts val="0"/>
              </a:spcBef>
              <a:spcAft>
                <a:spcPts val="0"/>
              </a:spcAft>
              <a:buClr>
                <a:srgbClr val="000000"/>
              </a:buClr>
              <a:buSzPts val="1200"/>
              <a:buFont typeface="Arial"/>
              <a:buAutoNum type="arabicParenR"/>
            </a:pPr>
            <a:r>
              <a:rPr lang="en-US" sz="1200" b="0" i="0">
                <a:solidFill>
                  <a:srgbClr val="000000"/>
                </a:solidFill>
                <a:latin typeface="Calibri"/>
                <a:ea typeface="Calibri"/>
                <a:cs typeface="Calibri"/>
                <a:sym typeface="Calibri"/>
              </a:rPr>
              <a:t>Despite section 77, an administrator or the relevant employer of an occupational retirement scheme may disclose information if —</a:t>
            </a:r>
            <a:br>
              <a:rPr lang="en-US" sz="1200" b="0" i="1">
                <a:solidFill>
                  <a:srgbClr val="000000"/>
                </a:solidFill>
                <a:latin typeface="Calibri"/>
                <a:ea typeface="Calibri"/>
                <a:cs typeface="Calibri"/>
                <a:sym typeface="Calibri"/>
              </a:rPr>
            </a:br>
            <a:r>
              <a:rPr lang="en-US" sz="1200" b="0" i="0">
                <a:solidFill>
                  <a:srgbClr val="000000"/>
                </a:solidFill>
                <a:latin typeface="Calibri"/>
                <a:ea typeface="Calibri"/>
                <a:cs typeface="Calibri"/>
                <a:sym typeface="Calibri"/>
              </a:rPr>
              <a:t>(a) the Registrar has given written consent; and</a:t>
            </a:r>
            <a:br>
              <a:rPr lang="en-US" sz="1200" b="0" i="0">
                <a:solidFill>
                  <a:srgbClr val="000000"/>
                </a:solidFill>
                <a:latin typeface="Calibri"/>
                <a:ea typeface="Calibri"/>
                <a:cs typeface="Calibri"/>
                <a:sym typeface="Calibri"/>
              </a:rPr>
            </a:br>
            <a:r>
              <a:rPr lang="en-US" sz="1200" b="0" i="0">
                <a:solidFill>
                  <a:srgbClr val="000000"/>
                </a:solidFill>
                <a:latin typeface="Calibri"/>
                <a:ea typeface="Calibri"/>
                <a:cs typeface="Calibri"/>
                <a:sym typeface="Calibri"/>
              </a:rPr>
              <a:t>(b) any of the following applies —</a:t>
            </a:r>
            <a:br>
              <a:rPr lang="en-US" sz="1200" b="0" i="0">
                <a:solidFill>
                  <a:srgbClr val="000000"/>
                </a:solidFill>
                <a:latin typeface="Calibri"/>
                <a:ea typeface="Calibri"/>
                <a:cs typeface="Calibri"/>
                <a:sym typeface="Calibri"/>
              </a:rPr>
            </a:br>
            <a:r>
              <a:rPr lang="en-US" sz="1200" b="0" i="0">
                <a:solidFill>
                  <a:srgbClr val="000000"/>
                </a:solidFill>
                <a:latin typeface="Calibri"/>
                <a:ea typeface="Calibri"/>
                <a:cs typeface="Calibri"/>
                <a:sym typeface="Calibri"/>
              </a:rPr>
              <a:t>(i)the person to whom the information relates has given written consent;</a:t>
            </a:r>
            <a:br>
              <a:rPr lang="en-US" sz="1200" b="0" i="0">
                <a:solidFill>
                  <a:srgbClr val="000000"/>
                </a:solidFill>
                <a:latin typeface="Calibri"/>
                <a:ea typeface="Calibri"/>
                <a:cs typeface="Calibri"/>
                <a:sym typeface="Calibri"/>
              </a:rPr>
            </a:br>
            <a:r>
              <a:rPr lang="en-US" sz="1200" b="0" i="0">
                <a:solidFill>
                  <a:srgbClr val="000000"/>
                </a:solidFill>
                <a:latin typeface="Calibri"/>
                <a:ea typeface="Calibri"/>
                <a:cs typeface="Calibri"/>
                <a:sym typeface="Calibri"/>
              </a:rPr>
              <a:t>(ii)the information is disclosed in a manner that prevents particulars relating to the identity of the person to whom the information relates from being ascertained from the information.</a:t>
            </a:r>
            <a:endParaRPr/>
          </a:p>
          <a:p>
            <a:pPr marL="274320" marR="0" lvl="0" indent="-198120" algn="l" rtl="0">
              <a:spcBef>
                <a:spcPts val="0"/>
              </a:spcBef>
              <a:spcAft>
                <a:spcPts val="0"/>
              </a:spcAft>
              <a:buClr>
                <a:srgbClr val="000000"/>
              </a:buClr>
              <a:buSzPts val="1200"/>
              <a:buFont typeface="Arial"/>
              <a:buNone/>
            </a:pPr>
            <a:endParaRPr sz="1200" b="0" i="0">
              <a:solidFill>
                <a:srgbClr val="000000"/>
              </a:solidFill>
              <a:latin typeface="Calibri"/>
              <a:ea typeface="Calibri"/>
              <a:cs typeface="Calibri"/>
              <a:sym typeface="Calibri"/>
            </a:endParaRPr>
          </a:p>
          <a:p>
            <a:pPr marL="274320" marR="0" lvl="0" indent="-274320" algn="l" rtl="0">
              <a:spcBef>
                <a:spcPts val="0"/>
              </a:spcBef>
              <a:spcAft>
                <a:spcPts val="0"/>
              </a:spcAft>
              <a:buClr>
                <a:srgbClr val="000000"/>
              </a:buClr>
              <a:buSzPts val="1200"/>
              <a:buFont typeface="Arial"/>
              <a:buAutoNum type="arabicParenR"/>
            </a:pPr>
            <a:r>
              <a:rPr lang="en-US" sz="1200" b="0" i="0">
                <a:solidFill>
                  <a:srgbClr val="000000"/>
                </a:solidFill>
                <a:latin typeface="Calibri"/>
                <a:ea typeface="Calibri"/>
                <a:cs typeface="Calibri"/>
                <a:sym typeface="Calibri"/>
              </a:rPr>
              <a:t>The Registrar may give consent only if —</a:t>
            </a:r>
            <a:br>
              <a:rPr lang="en-US" sz="1200" b="0" i="0">
                <a:solidFill>
                  <a:srgbClr val="000000"/>
                </a:solidFill>
                <a:latin typeface="Calibri"/>
                <a:ea typeface="Calibri"/>
                <a:cs typeface="Calibri"/>
                <a:sym typeface="Calibri"/>
              </a:rPr>
            </a:br>
            <a:r>
              <a:rPr lang="en-US" sz="1200" b="0" i="0">
                <a:solidFill>
                  <a:srgbClr val="000000"/>
                </a:solidFill>
                <a:latin typeface="Calibri"/>
                <a:ea typeface="Calibri"/>
                <a:cs typeface="Calibri"/>
                <a:sym typeface="Calibri"/>
              </a:rPr>
              <a:t>(a)the information is to be disclosed to a person located in a place outside Hong Kong;</a:t>
            </a:r>
            <a:br>
              <a:rPr lang="en-US" sz="1200" b="0" i="0">
                <a:solidFill>
                  <a:srgbClr val="000000"/>
                </a:solidFill>
                <a:latin typeface="Calibri"/>
                <a:ea typeface="Calibri"/>
                <a:cs typeface="Calibri"/>
                <a:sym typeface="Calibri"/>
              </a:rPr>
            </a:br>
            <a:r>
              <a:rPr lang="en-US" sz="1200" b="0" i="0">
                <a:solidFill>
                  <a:srgbClr val="000000"/>
                </a:solidFill>
                <a:latin typeface="Calibri"/>
                <a:ea typeface="Calibri"/>
                <a:cs typeface="Calibri"/>
                <a:sym typeface="Calibri"/>
              </a:rPr>
              <a:t>(b)the person exercises or performs in that place functions that correspond to those of the Commissioner of Inland Revenue; and</a:t>
            </a:r>
            <a:br>
              <a:rPr lang="en-US" sz="1200" b="0" i="0">
                <a:solidFill>
                  <a:srgbClr val="000000"/>
                </a:solidFill>
                <a:latin typeface="Calibri"/>
                <a:ea typeface="Calibri"/>
                <a:cs typeface="Calibri"/>
                <a:sym typeface="Calibri"/>
              </a:rPr>
            </a:br>
            <a:r>
              <a:rPr lang="en-US" sz="1200" b="0" i="0">
                <a:solidFill>
                  <a:srgbClr val="000000"/>
                </a:solidFill>
                <a:latin typeface="Calibri"/>
                <a:ea typeface="Calibri"/>
                <a:cs typeface="Calibri"/>
                <a:sym typeface="Calibri"/>
              </a:rPr>
              <a:t>(c)the Registrar is satisfied that the disclosure will enable or assist the person to exercise or perform the person’s official functions.</a:t>
            </a:r>
            <a:endParaRPr/>
          </a:p>
          <a:p>
            <a:pPr marL="274320" marR="0" lvl="0" indent="-198120" algn="l" rtl="0">
              <a:spcBef>
                <a:spcPts val="0"/>
              </a:spcBef>
              <a:spcAft>
                <a:spcPts val="0"/>
              </a:spcAft>
              <a:buClr>
                <a:srgbClr val="000000"/>
              </a:buClr>
              <a:buSzPts val="1200"/>
              <a:buFont typeface="Arial"/>
              <a:buNone/>
            </a:pPr>
            <a:endParaRPr sz="1200" b="0" i="0">
              <a:solidFill>
                <a:srgbClr val="000000"/>
              </a:solidFill>
              <a:latin typeface="Calibri"/>
              <a:ea typeface="Calibri"/>
              <a:cs typeface="Calibri"/>
              <a:sym typeface="Calibri"/>
            </a:endParaRPr>
          </a:p>
          <a:p>
            <a:pPr marL="274320" marR="0" lvl="0" indent="-274320" algn="l" rtl="0">
              <a:spcBef>
                <a:spcPts val="0"/>
              </a:spcBef>
              <a:spcAft>
                <a:spcPts val="0"/>
              </a:spcAft>
              <a:buClr>
                <a:srgbClr val="000000"/>
              </a:buClr>
              <a:buSzPts val="1200"/>
              <a:buFont typeface="Arial"/>
              <a:buAutoNum type="arabicParenR"/>
            </a:pPr>
            <a:r>
              <a:rPr lang="en-US" sz="1200" b="0" i="0">
                <a:solidFill>
                  <a:srgbClr val="000000"/>
                </a:solidFill>
                <a:latin typeface="Calibri"/>
                <a:ea typeface="Calibri"/>
                <a:cs typeface="Calibri"/>
                <a:sym typeface="Calibri"/>
              </a:rPr>
              <a:t>The Registrar may, in giving consent, impose conditions that it considers appropriate.                                                                                                                  (Added 1 of 2015 s. 57)</a:t>
            </a:r>
            <a:endParaRPr/>
          </a:p>
          <a:p>
            <a:pPr marL="274320" marR="0" lvl="0" indent="-198120" algn="l" rtl="0">
              <a:spcBef>
                <a:spcPts val="0"/>
              </a:spcBef>
              <a:spcAft>
                <a:spcPts val="0"/>
              </a:spcAft>
              <a:buClr>
                <a:srgbClr val="000000"/>
              </a:buClr>
              <a:buSzPts val="1200"/>
              <a:buFont typeface="Arial"/>
              <a:buNone/>
            </a:pPr>
            <a:endParaRPr sz="1200" b="0" i="0">
              <a:solidFill>
                <a:srgbClr val="000000"/>
              </a:solidFill>
              <a:latin typeface="Calibri"/>
              <a:ea typeface="Calibri"/>
              <a:cs typeface="Calibri"/>
              <a:sym typeface="Calibri"/>
            </a:endParaRPr>
          </a:p>
          <a:p>
            <a:pPr marL="274320" marR="0" lvl="0" indent="-198120" algn="l" rtl="0">
              <a:spcBef>
                <a:spcPts val="0"/>
              </a:spcBef>
              <a:spcAft>
                <a:spcPts val="0"/>
              </a:spcAft>
              <a:buClr>
                <a:srgbClr val="000000"/>
              </a:buClr>
              <a:buSzPts val="1200"/>
              <a:buFont typeface="Arial"/>
              <a:buNone/>
            </a:pPr>
            <a:endParaRPr sz="1200" b="0" i="0">
              <a:solidFill>
                <a:srgbClr val="000000"/>
              </a:solidFill>
              <a:latin typeface="Calibri"/>
              <a:ea typeface="Calibri"/>
              <a:cs typeface="Calibri"/>
              <a:sym typeface="Calibri"/>
            </a:endParaRPr>
          </a:p>
          <a:p>
            <a:pPr marL="274320" marR="0" lvl="0" indent="-198120" algn="l" rtl="0">
              <a:spcBef>
                <a:spcPts val="0"/>
              </a:spcBef>
              <a:spcAft>
                <a:spcPts val="0"/>
              </a:spcAft>
              <a:buClr>
                <a:srgbClr val="000000"/>
              </a:buClr>
              <a:buSzPts val="1200"/>
              <a:buFont typeface="Arial"/>
              <a:buNone/>
            </a:pPr>
            <a:endParaRPr sz="1200" b="0" i="0">
              <a:solidFill>
                <a:srgbClr val="000000"/>
              </a:solidFill>
              <a:latin typeface="Calibri"/>
              <a:ea typeface="Calibri"/>
              <a:cs typeface="Calibri"/>
              <a:sym typeface="Calibri"/>
            </a:endParaRPr>
          </a:p>
          <a:p>
            <a:pPr marL="274320" marR="0" lvl="0" indent="-198120" algn="l" rtl="0">
              <a:spcBef>
                <a:spcPts val="0"/>
              </a:spcBef>
              <a:spcAft>
                <a:spcPts val="0"/>
              </a:spcAft>
              <a:buClr>
                <a:srgbClr val="000000"/>
              </a:buClr>
              <a:buSzPts val="1200"/>
              <a:buFont typeface="Arial"/>
              <a:buNone/>
            </a:pPr>
            <a:endParaRPr sz="1200" b="0" i="0">
              <a:solidFill>
                <a:srgbClr val="000000"/>
              </a:solidFill>
              <a:latin typeface="Calibri"/>
              <a:ea typeface="Calibri"/>
              <a:cs typeface="Calibri"/>
              <a:sym typeface="Calibri"/>
            </a:endParaRPr>
          </a:p>
          <a:p>
            <a:pPr marL="0" marR="0" lvl="0" indent="0" algn="l" rtl="0">
              <a:spcBef>
                <a:spcPts val="0"/>
              </a:spcBef>
              <a:spcAft>
                <a:spcPts val="0"/>
              </a:spcAft>
              <a:buNone/>
            </a:pPr>
            <a:r>
              <a:rPr lang="en-US" sz="1260" b="1" i="0">
                <a:solidFill>
                  <a:srgbClr val="000000"/>
                </a:solidFill>
                <a:latin typeface="Calibri"/>
                <a:ea typeface="Calibri"/>
                <a:cs typeface="Calibri"/>
                <a:sym typeface="Calibri"/>
              </a:rPr>
              <a:t>78A. 管理人或有关雇主所作的披露</a:t>
            </a:r>
            <a:endParaRPr/>
          </a:p>
          <a:p>
            <a:pPr marL="0" marR="0" lvl="0" indent="0" algn="l" rtl="0">
              <a:spcBef>
                <a:spcPts val="0"/>
              </a:spcBef>
              <a:spcAft>
                <a:spcPts val="0"/>
              </a:spcAft>
              <a:buNone/>
            </a:pPr>
            <a:endParaRPr sz="1260" b="1" i="0">
              <a:solidFill>
                <a:srgbClr val="000000"/>
              </a:solidFill>
              <a:latin typeface="Calibri"/>
              <a:ea typeface="Calibri"/>
              <a:cs typeface="Calibri"/>
              <a:sym typeface="Calibri"/>
            </a:endParaRPr>
          </a:p>
          <a:p>
            <a:pPr marL="411480" marR="0" lvl="0" indent="-411480" algn="l" rtl="0">
              <a:spcBef>
                <a:spcPts val="0"/>
              </a:spcBef>
              <a:spcAft>
                <a:spcPts val="0"/>
              </a:spcAft>
              <a:buClr>
                <a:srgbClr val="000000"/>
              </a:buClr>
              <a:buSzPts val="1260"/>
              <a:buFont typeface="Arial"/>
              <a:buAutoNum type="arabicParenR"/>
            </a:pPr>
            <a:r>
              <a:rPr lang="en-US" sz="1260" b="1" i="0">
                <a:solidFill>
                  <a:srgbClr val="000000"/>
                </a:solidFill>
                <a:latin typeface="Calibri"/>
                <a:ea typeface="Calibri"/>
                <a:cs typeface="Calibri"/>
                <a:sym typeface="Calibri"/>
              </a:rPr>
              <a:t>尽管有第77条的规定，管理人或职业退休计划的有关雇主，可在符合以下情况下披露资料 —</a:t>
            </a:r>
            <a:br>
              <a:rPr lang="en-US" sz="1260" b="1" i="0">
                <a:solidFill>
                  <a:srgbClr val="000000"/>
                </a:solidFill>
                <a:latin typeface="Calibri"/>
                <a:ea typeface="Calibri"/>
                <a:cs typeface="Calibri"/>
                <a:sym typeface="Calibri"/>
              </a:rPr>
            </a:br>
            <a:r>
              <a:rPr lang="en-US" sz="1260" b="1" i="0">
                <a:solidFill>
                  <a:srgbClr val="000000"/>
                </a:solidFill>
                <a:latin typeface="Calibri"/>
                <a:ea typeface="Calibri"/>
                <a:cs typeface="Calibri"/>
                <a:sym typeface="Calibri"/>
              </a:rPr>
              <a:t>(a) 处长已给予书面同意；及</a:t>
            </a:r>
            <a:br>
              <a:rPr lang="en-US" sz="1260" b="1" i="0">
                <a:solidFill>
                  <a:srgbClr val="000000"/>
                </a:solidFill>
                <a:latin typeface="Calibri"/>
                <a:ea typeface="Calibri"/>
                <a:cs typeface="Calibri"/>
                <a:sym typeface="Calibri"/>
              </a:rPr>
            </a:br>
            <a:r>
              <a:rPr lang="en-US" sz="1260" b="1" i="0">
                <a:solidFill>
                  <a:srgbClr val="000000"/>
                </a:solidFill>
                <a:latin typeface="Calibri"/>
                <a:ea typeface="Calibri"/>
                <a:cs typeface="Calibri"/>
                <a:sym typeface="Calibri"/>
              </a:rPr>
              <a:t>(b) 有任何以下情况 —</a:t>
            </a:r>
            <a:br>
              <a:rPr lang="en-US" sz="1260" b="1" i="0">
                <a:solidFill>
                  <a:srgbClr val="000000"/>
                </a:solidFill>
                <a:latin typeface="Calibri"/>
                <a:ea typeface="Calibri"/>
                <a:cs typeface="Calibri"/>
                <a:sym typeface="Calibri"/>
              </a:rPr>
            </a:br>
            <a:r>
              <a:rPr lang="en-US" sz="1260" b="1" i="0">
                <a:solidFill>
                  <a:srgbClr val="000000"/>
                </a:solidFill>
                <a:latin typeface="Calibri"/>
                <a:ea typeface="Calibri"/>
                <a:cs typeface="Calibri"/>
                <a:sym typeface="Calibri"/>
              </a:rPr>
              <a:t>(i)  该等资料所关乎的人，已给予书面同意；</a:t>
            </a:r>
            <a:br>
              <a:rPr lang="en-US" sz="1260" b="1" i="0">
                <a:solidFill>
                  <a:srgbClr val="000000"/>
                </a:solidFill>
                <a:latin typeface="Calibri"/>
                <a:ea typeface="Calibri"/>
                <a:cs typeface="Calibri"/>
                <a:sym typeface="Calibri"/>
              </a:rPr>
            </a:br>
            <a:r>
              <a:rPr lang="en-US" sz="1260" b="1" i="0">
                <a:solidFill>
                  <a:srgbClr val="000000"/>
                </a:solidFill>
                <a:latin typeface="Calibri"/>
                <a:ea typeface="Calibri"/>
                <a:cs typeface="Calibri"/>
                <a:sym typeface="Calibri"/>
              </a:rPr>
              <a:t>(ii) 该等资料的披露方式，是足以不让人从该等资料中，确定该等资料所关乎的人的身分的详情。</a:t>
            </a:r>
            <a:endParaRPr sz="1260" b="1" i="0">
              <a:solidFill>
                <a:srgbClr val="000000"/>
              </a:solidFill>
              <a:latin typeface="Calibri"/>
              <a:ea typeface="Calibri"/>
              <a:cs typeface="Calibri"/>
              <a:sym typeface="Calibri"/>
            </a:endParaRPr>
          </a:p>
          <a:p>
            <a:pPr marL="411480" marR="0" lvl="0" indent="-331470" algn="l" rtl="0">
              <a:spcBef>
                <a:spcPts val="0"/>
              </a:spcBef>
              <a:spcAft>
                <a:spcPts val="0"/>
              </a:spcAft>
              <a:buClr>
                <a:srgbClr val="000000"/>
              </a:buClr>
              <a:buSzPts val="1260"/>
              <a:buFont typeface="Arial"/>
              <a:buNone/>
            </a:pPr>
            <a:endParaRPr sz="1260" b="1" i="0">
              <a:solidFill>
                <a:srgbClr val="000000"/>
              </a:solidFill>
              <a:latin typeface="Calibri"/>
              <a:ea typeface="Calibri"/>
              <a:cs typeface="Calibri"/>
              <a:sym typeface="Calibri"/>
            </a:endParaRPr>
          </a:p>
          <a:p>
            <a:pPr marL="411480" marR="0" lvl="0" indent="-411480" algn="l" rtl="0">
              <a:spcBef>
                <a:spcPts val="0"/>
              </a:spcBef>
              <a:spcAft>
                <a:spcPts val="0"/>
              </a:spcAft>
              <a:buClr>
                <a:srgbClr val="000000"/>
              </a:buClr>
              <a:buSzPts val="1260"/>
              <a:buFont typeface="Arial"/>
              <a:buAutoNum type="arabicParenR"/>
            </a:pPr>
            <a:r>
              <a:rPr lang="en-US" sz="1260" b="1" i="0">
                <a:solidFill>
                  <a:srgbClr val="000000"/>
                </a:solidFill>
                <a:latin typeface="Calibri"/>
                <a:ea typeface="Calibri"/>
                <a:cs typeface="Calibri"/>
                <a:sym typeface="Calibri"/>
              </a:rPr>
              <a:t>处长只可在以下前提下给予同意 —</a:t>
            </a:r>
            <a:br>
              <a:rPr lang="en-US" sz="1260" b="1" i="0">
                <a:solidFill>
                  <a:srgbClr val="000000"/>
                </a:solidFill>
                <a:latin typeface="Calibri"/>
                <a:ea typeface="Calibri"/>
                <a:cs typeface="Calibri"/>
                <a:sym typeface="Calibri"/>
              </a:rPr>
            </a:br>
            <a:r>
              <a:rPr lang="en-US" sz="1260" b="1" i="0">
                <a:solidFill>
                  <a:srgbClr val="000000"/>
                </a:solidFill>
                <a:latin typeface="Calibri"/>
                <a:ea typeface="Calibri"/>
                <a:cs typeface="Calibri"/>
                <a:sym typeface="Calibri"/>
              </a:rPr>
              <a:t>(a) 有关资料将会向身处香港以外地方的人披露；</a:t>
            </a:r>
            <a:br>
              <a:rPr lang="en-US" sz="1260" b="1" i="0">
                <a:solidFill>
                  <a:srgbClr val="000000"/>
                </a:solidFill>
                <a:latin typeface="Calibri"/>
                <a:ea typeface="Calibri"/>
                <a:cs typeface="Calibri"/>
                <a:sym typeface="Calibri"/>
              </a:rPr>
            </a:br>
            <a:r>
              <a:rPr lang="en-US" sz="1260" b="1" i="0">
                <a:solidFill>
                  <a:srgbClr val="000000"/>
                </a:solidFill>
                <a:latin typeface="Calibri"/>
                <a:ea typeface="Calibri"/>
                <a:cs typeface="Calibri"/>
                <a:sym typeface="Calibri"/>
              </a:rPr>
              <a:t>(b) 该人在该地方行使或执行的职能，相当于税务局局长的职能；及</a:t>
            </a:r>
            <a:br>
              <a:rPr lang="en-US" sz="1260" b="1" i="0">
                <a:solidFill>
                  <a:srgbClr val="000000"/>
                </a:solidFill>
                <a:latin typeface="Calibri"/>
                <a:ea typeface="Calibri"/>
                <a:cs typeface="Calibri"/>
                <a:sym typeface="Calibri"/>
              </a:rPr>
            </a:br>
            <a:r>
              <a:rPr lang="en-US" sz="1260" b="1" i="0">
                <a:solidFill>
                  <a:srgbClr val="000000"/>
                </a:solidFill>
                <a:latin typeface="Calibri"/>
                <a:ea typeface="Calibri"/>
                <a:cs typeface="Calibri"/>
                <a:sym typeface="Calibri"/>
              </a:rPr>
              <a:t>(c) 处长信纳该项披露，将会使该人得以行使或执行该人的官方职能，或将会有助该人行使或执行该等职能。</a:t>
            </a:r>
            <a:endParaRPr sz="1260" b="1" i="0">
              <a:solidFill>
                <a:srgbClr val="000000"/>
              </a:solidFill>
              <a:latin typeface="Calibri"/>
              <a:ea typeface="Calibri"/>
              <a:cs typeface="Calibri"/>
              <a:sym typeface="Calibri"/>
            </a:endParaRPr>
          </a:p>
          <a:p>
            <a:pPr marL="411480" marR="0" lvl="0" indent="-331470" algn="l" rtl="0">
              <a:spcBef>
                <a:spcPts val="0"/>
              </a:spcBef>
              <a:spcAft>
                <a:spcPts val="0"/>
              </a:spcAft>
              <a:buClr>
                <a:srgbClr val="000000"/>
              </a:buClr>
              <a:buSzPts val="1260"/>
              <a:buFont typeface="Arial"/>
              <a:buNone/>
            </a:pPr>
            <a:endParaRPr sz="1260" b="1" i="0">
              <a:solidFill>
                <a:srgbClr val="000000"/>
              </a:solidFill>
              <a:latin typeface="Calibri"/>
              <a:ea typeface="Calibri"/>
              <a:cs typeface="Calibri"/>
              <a:sym typeface="Calibri"/>
            </a:endParaRPr>
          </a:p>
          <a:p>
            <a:pPr marL="411480" marR="0" lvl="0" indent="-411480" algn="l" rtl="0">
              <a:spcBef>
                <a:spcPts val="0"/>
              </a:spcBef>
              <a:spcAft>
                <a:spcPts val="0"/>
              </a:spcAft>
              <a:buClr>
                <a:srgbClr val="000000"/>
              </a:buClr>
              <a:buSzPts val="1260"/>
              <a:buFont typeface="Arial"/>
              <a:buAutoNum type="arabicParenR"/>
            </a:pPr>
            <a:r>
              <a:rPr lang="en-US" sz="1260" b="1" i="0">
                <a:solidFill>
                  <a:srgbClr val="000000"/>
                </a:solidFill>
                <a:latin typeface="Calibri"/>
                <a:ea typeface="Calibri"/>
                <a:cs typeface="Calibri"/>
                <a:sym typeface="Calibri"/>
              </a:rPr>
              <a:t>处长在给予同意时，可施加其认为适当的条件。                                                                                                                                               (由2015年第1號第57條增補)</a:t>
            </a:r>
            <a:endParaRPr/>
          </a:p>
        </p:txBody>
      </p:sp>
      <p:sp>
        <p:nvSpPr>
          <p:cNvPr id="127" name="Google Shape;127;p14"/>
          <p:cNvSpPr txBox="1"/>
          <p:nvPr/>
        </p:nvSpPr>
        <p:spPr>
          <a:xfrm>
            <a:off x="1180771" y="1451131"/>
            <a:ext cx="9828934" cy="6832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20" b="1">
                <a:solidFill>
                  <a:schemeClr val="dk1"/>
                </a:solidFill>
                <a:latin typeface="Microsoft JhengHei"/>
                <a:ea typeface="Microsoft JhengHei"/>
                <a:cs typeface="Microsoft JhengHei"/>
                <a:sym typeface="Microsoft JhengHei"/>
              </a:rPr>
              <a:t>Chapter 426 Occupational Retirement Schemes Ordinance</a:t>
            </a:r>
            <a:endParaRPr/>
          </a:p>
          <a:p>
            <a:pPr marL="0" marR="0" lvl="0" indent="0" algn="l" rtl="0">
              <a:spcBef>
                <a:spcPts val="0"/>
              </a:spcBef>
              <a:spcAft>
                <a:spcPts val="0"/>
              </a:spcAft>
              <a:buNone/>
            </a:pPr>
            <a:r>
              <a:rPr lang="en-US" sz="1920" b="1">
                <a:solidFill>
                  <a:schemeClr val="dk1"/>
                </a:solidFill>
                <a:latin typeface="Microsoft JhengHei"/>
                <a:ea typeface="Microsoft JhengHei"/>
                <a:cs typeface="Microsoft JhengHei"/>
                <a:sym typeface="Microsoft JhengHei"/>
              </a:rPr>
              <a:t>第426章 《职业退休计划条例》</a:t>
            </a:r>
            <a:endParaRPr sz="1920" b="1">
              <a:solidFill>
                <a:schemeClr val="dk1"/>
              </a:solidFill>
              <a:latin typeface="Microsoft JhengHei"/>
              <a:ea typeface="Microsoft JhengHei"/>
              <a:cs typeface="Microsoft JhengHei"/>
              <a:sym typeface="Microsoft JhengHei"/>
            </a:endParaRPr>
          </a:p>
        </p:txBody>
      </p:sp>
      <p:sp>
        <p:nvSpPr>
          <p:cNvPr id="128" name="Google Shape;128;p14"/>
          <p:cNvSpPr txBox="1"/>
          <p:nvPr/>
        </p:nvSpPr>
        <p:spPr>
          <a:xfrm>
            <a:off x="1287019" y="688087"/>
            <a:ext cx="10295382" cy="36347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i="0">
                <a:solidFill>
                  <a:schemeClr val="dk1"/>
                </a:solidFill>
                <a:latin typeface="Microsoft JhengHei"/>
                <a:ea typeface="Microsoft JhengHei"/>
                <a:cs typeface="Microsoft JhengHei"/>
                <a:sym typeface="Microsoft JhengHei"/>
              </a:rPr>
              <a:t>WHEN AND WHAT CAN THE TRUSTEE SAY UNDER  HK LAW</a:t>
            </a:r>
            <a:endParaRPr sz="2400" b="1" i="0">
              <a:solidFill>
                <a:schemeClr val="dk1"/>
              </a:solidFill>
              <a:latin typeface="Microsoft JhengHei"/>
              <a:ea typeface="Microsoft JhengHei"/>
              <a:cs typeface="Microsoft JhengHei"/>
              <a:sym typeface="Microsoft JhengHei"/>
            </a:endParaRPr>
          </a:p>
        </p:txBody>
      </p:sp>
      <p:sp>
        <p:nvSpPr>
          <p:cNvPr id="129" name="Google Shape;129;p14"/>
          <p:cNvSpPr txBox="1"/>
          <p:nvPr/>
        </p:nvSpPr>
        <p:spPr>
          <a:xfrm>
            <a:off x="1181101" y="1034035"/>
            <a:ext cx="418576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Microsoft JhengHei"/>
                <a:ea typeface="Microsoft JhengHei"/>
                <a:cs typeface="Microsoft JhengHei"/>
                <a:sym typeface="Microsoft JhengHei"/>
              </a:rPr>
              <a:t>香港法律下受托人所作的披露</a:t>
            </a:r>
            <a:endParaRPr sz="240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79"/>
              <a:buFont typeface="Calibri"/>
              <a:buNone/>
            </a:pPr>
            <a:r>
              <a:rPr lang="en-US" sz="1679">
                <a:solidFill>
                  <a:schemeClr val="dk1"/>
                </a:solidFill>
              </a:rPr>
              <a:t>Email correspondence with the HK deputy commissioner IRD and HK Assistant Secretary of  Financial Services IRD</a:t>
            </a:r>
            <a:endParaRPr/>
          </a:p>
        </p:txBody>
      </p:sp>
      <p:sp>
        <p:nvSpPr>
          <p:cNvPr id="135" name="Google Shape;135;p15"/>
          <p:cNvSpPr txBox="1"/>
          <p:nvPr/>
        </p:nvSpPr>
        <p:spPr>
          <a:xfrm>
            <a:off x="1939904" y="1144905"/>
            <a:ext cx="8312191" cy="5909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Dear Ms Henderson, </a:t>
            </a:r>
            <a:br>
              <a:rPr lang="en-US" sz="1400">
                <a:solidFill>
                  <a:schemeClr val="dk1"/>
                </a:solidFill>
                <a:latin typeface="Arial"/>
                <a:ea typeface="Arial"/>
                <a:cs typeface="Arial"/>
                <a:sym typeface="Arial"/>
              </a:rPr>
            </a:b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Apologies for the late reply.  Further to my email on 18 October 2018, I wish to provide further information on the arrangements in relation to the reporting requirements for the non-vested portions of ORSO schemes. </a:t>
            </a:r>
            <a:br>
              <a:rPr lang="en-US" sz="1400">
                <a:solidFill>
                  <a:schemeClr val="dk1"/>
                </a:solidFill>
                <a:latin typeface="Arial"/>
                <a:ea typeface="Arial"/>
                <a:cs typeface="Arial"/>
                <a:sym typeface="Arial"/>
              </a:rPr>
            </a:b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A reporting financial institution must report the balance or value of reportable accounts as of the end of the calendar year or other appropriate reporting period.  In general, the balance or value to be reported is the amount which the financial institution calculates for the purpose of reporting to the account holder.   </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As advised by the Inland Revenue Department, in respect of non-vested benefits, if, for regulatory and customer reporting purposes</a:t>
            </a:r>
            <a:r>
              <a:rPr lang="en-US" sz="1400" b="1">
                <a:solidFill>
                  <a:schemeClr val="dk1"/>
                </a:solidFill>
                <a:latin typeface="Arial"/>
                <a:ea typeface="Arial"/>
                <a:cs typeface="Arial"/>
                <a:sym typeface="Arial"/>
              </a:rPr>
              <a:t> </a:t>
            </a:r>
            <a:r>
              <a:rPr lang="en-US" sz="1400">
                <a:solidFill>
                  <a:schemeClr val="dk1"/>
                </a:solidFill>
                <a:latin typeface="Arial"/>
                <a:ea typeface="Arial"/>
                <a:cs typeface="Arial"/>
                <a:sym typeface="Arial"/>
              </a:rPr>
              <a:t>during the non-vested period, the ORSO administrator calculates the account balance as zero in respect of the non-vested portion (as there is no vested benefit accrued to the scheme member), the value in respect of this portion should be reported as zero as well.  It should be emphasized that the beneficiary should still be reported in this case, only that the account value in respect of the non-vested portion would be zero. </a:t>
            </a:r>
            <a:r>
              <a:rPr lang="en-US" sz="1400" i="1">
                <a:solidFill>
                  <a:schemeClr val="dk1"/>
                </a:solidFill>
                <a:latin typeface="Arial"/>
                <a:ea typeface="Arial"/>
                <a:cs typeface="Arial"/>
                <a:sym typeface="Arial"/>
              </a:rPr>
              <a:t> </a:t>
            </a:r>
            <a:r>
              <a:rPr lang="en-US" sz="1400">
                <a:solidFill>
                  <a:schemeClr val="dk1"/>
                </a:solidFill>
                <a:latin typeface="Arial"/>
                <a:ea typeface="Arial"/>
                <a:cs typeface="Arial"/>
                <a:sym typeface="Arial"/>
              </a:rPr>
              <a:t>In subsequent years, should these amounts become vested in the member, the account balance should reflect such increase accordingly. </a:t>
            </a:r>
            <a:br>
              <a:rPr lang="en-US" sz="1400">
                <a:solidFill>
                  <a:schemeClr val="dk1"/>
                </a:solidFill>
                <a:latin typeface="Arial"/>
                <a:ea typeface="Arial"/>
                <a:cs typeface="Arial"/>
                <a:sym typeface="Arial"/>
              </a:rPr>
            </a:b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Please feel free to contact us if there is anything you would like to discuss.  Thank you very much. </a:t>
            </a:r>
            <a:endParaRPr/>
          </a:p>
          <a:p>
            <a:pPr marL="0" marR="0" lvl="0" indent="0" algn="l" rtl="0">
              <a:spcBef>
                <a:spcPts val="0"/>
              </a:spcBef>
              <a:spcAft>
                <a:spcPts val="0"/>
              </a:spcAft>
              <a:buNone/>
            </a:pP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Kind regards, </a:t>
            </a:r>
            <a:br>
              <a:rPr lang="en-US" sz="1400">
                <a:solidFill>
                  <a:schemeClr val="dk1"/>
                </a:solidFill>
                <a:latin typeface="Arial"/>
                <a:ea typeface="Arial"/>
                <a:cs typeface="Arial"/>
                <a:sym typeface="Arial"/>
              </a:rPr>
            </a:b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Austin HSU </a:t>
            </a:r>
            <a:br>
              <a:rPr lang="en-US" sz="1400">
                <a:solidFill>
                  <a:schemeClr val="dk1"/>
                </a:solidFill>
                <a:latin typeface="Arial"/>
                <a:ea typeface="Arial"/>
                <a:cs typeface="Arial"/>
                <a:sym typeface="Arial"/>
              </a:rPr>
            </a:br>
            <a:r>
              <a:rPr lang="en-US" sz="1400">
                <a:solidFill>
                  <a:schemeClr val="dk1"/>
                </a:solidFill>
                <a:latin typeface="Arial"/>
                <a:ea typeface="Arial"/>
                <a:cs typeface="Arial"/>
                <a:sym typeface="Arial"/>
              </a:rPr>
              <a:t>Assistant Secretary for Financial Services</a:t>
            </a:r>
            <a:br>
              <a:rPr lang="en-US" sz="1400">
                <a:solidFill>
                  <a:schemeClr val="dk1"/>
                </a:solidFill>
                <a:latin typeface="Arial"/>
                <a:ea typeface="Arial"/>
                <a:cs typeface="Arial"/>
                <a:sym typeface="Arial"/>
              </a:rPr>
            </a:br>
            <a:br>
              <a:rPr lang="en-US" sz="1400">
                <a:solidFill>
                  <a:schemeClr val="dk1"/>
                </a:solidFill>
                <a:latin typeface="Arial"/>
                <a:ea typeface="Arial"/>
                <a:cs typeface="Arial"/>
                <a:sym typeface="Arial"/>
              </a:rPr>
            </a:b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p:cNvSpPr txBox="1"/>
          <p:nvPr/>
        </p:nvSpPr>
        <p:spPr>
          <a:xfrm>
            <a:off x="1548089" y="929640"/>
            <a:ext cx="8312191" cy="62170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Dear Ms Henderson, </a:t>
            </a:r>
            <a:br>
              <a:rPr lang="en-US" sz="2000">
                <a:solidFill>
                  <a:schemeClr val="dk1"/>
                </a:solidFill>
                <a:latin typeface="Arial"/>
                <a:ea typeface="Arial"/>
                <a:cs typeface="Arial"/>
                <a:sym typeface="Arial"/>
              </a:rPr>
            </a:b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抱歉晚回复。除2018年10月18日我的电子邮件外，我想提供有关ORSO计划未归属部分报告要求的安排的更多信息。报告财务机构必须报告自日历年末或其他适当报告期末的应报告帐户的余额或价值。通常，要报告的余额或价值是金融机构为报告给帐户持有人而计算的金额。 根据税务局的建议，对于非归属收益，如果出于非归属期的监管和客户报告目的，ORSO管理员将非归属部分的帐户余额计算为零（计划成员没有应得的既得利益），这部分的价值也应报告为零。应该强调的是，在这种情况下，仍应报告受益人，只有未归属部分的账户价值为零。在以后的年份中，如果这些款项归属会员，则帐户余额应相应地反映出这种增加。如果您有任何要讨论的问题，请随时与我们联系。非常感谢你。</a:t>
            </a:r>
            <a:endParaRPr sz="2000">
              <a:solidFill>
                <a:schemeClr val="dk1"/>
              </a:solidFill>
              <a:latin typeface="Arial"/>
              <a:ea typeface="Arial"/>
              <a:cs typeface="Arial"/>
              <a:sym typeface="Arial"/>
            </a:endParaRPr>
          </a:p>
          <a:p>
            <a:pPr marL="0" marR="0" lvl="0" indent="0" algn="l" rtl="0">
              <a:spcBef>
                <a:spcPts val="0"/>
              </a:spcBef>
              <a:spcAft>
                <a:spcPts val="0"/>
              </a:spcAft>
              <a:buNone/>
            </a:pP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Kind regards, </a:t>
            </a:r>
            <a:br>
              <a:rPr lang="en-US" sz="2000">
                <a:solidFill>
                  <a:schemeClr val="dk1"/>
                </a:solidFill>
                <a:latin typeface="Arial"/>
                <a:ea typeface="Arial"/>
                <a:cs typeface="Arial"/>
                <a:sym typeface="Arial"/>
              </a:rPr>
            </a:b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Austin HSU </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Assistant Secretary for Financial Services</a:t>
            </a:r>
            <a:br>
              <a:rPr lang="en-US" sz="2000">
                <a:solidFill>
                  <a:schemeClr val="dk1"/>
                </a:solidFill>
                <a:latin typeface="Arial"/>
                <a:ea typeface="Arial"/>
                <a:cs typeface="Arial"/>
                <a:sym typeface="Arial"/>
              </a:rPr>
            </a:br>
            <a:br>
              <a:rPr lang="en-US" sz="2000">
                <a:solidFill>
                  <a:schemeClr val="dk1"/>
                </a:solidFill>
                <a:latin typeface="Arial"/>
                <a:ea typeface="Arial"/>
                <a:cs typeface="Arial"/>
                <a:sym typeface="Arial"/>
              </a:rPr>
            </a:b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7"/>
          <p:cNvSpPr/>
          <p:nvPr/>
        </p:nvSpPr>
        <p:spPr>
          <a:xfrm>
            <a:off x="1223010" y="618745"/>
            <a:ext cx="8679520" cy="960023"/>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520" b="1" i="0">
                <a:solidFill>
                  <a:schemeClr val="dk1"/>
                </a:solidFill>
                <a:latin typeface="Microsoft JhengHei"/>
                <a:ea typeface="Microsoft JhengHei"/>
                <a:cs typeface="Microsoft JhengHei"/>
                <a:sym typeface="Microsoft JhengHei"/>
              </a:rPr>
              <a:t>THE SUMMARY OF BENEFITS OF THE PLAN</a:t>
            </a:r>
            <a:br>
              <a:rPr lang="en-US" sz="2520" b="1" i="0">
                <a:solidFill>
                  <a:schemeClr val="dk1"/>
                </a:solidFill>
                <a:latin typeface="Microsoft JhengHei"/>
                <a:ea typeface="Microsoft JhengHei"/>
                <a:cs typeface="Microsoft JhengHei"/>
                <a:sym typeface="Microsoft JhengHei"/>
              </a:rPr>
            </a:br>
            <a:r>
              <a:rPr lang="en-US" sz="2520" b="1" i="0">
                <a:solidFill>
                  <a:schemeClr val="dk1"/>
                </a:solidFill>
                <a:latin typeface="Microsoft JhengHei"/>
                <a:ea typeface="Microsoft JhengHei"/>
                <a:cs typeface="Microsoft JhengHei"/>
                <a:sym typeface="Microsoft JhengHei"/>
              </a:rPr>
              <a:t>计划优势</a:t>
            </a:r>
            <a:endParaRPr sz="2520" b="0" i="0">
              <a:solidFill>
                <a:schemeClr val="dk1"/>
              </a:solidFill>
              <a:latin typeface="Microsoft JhengHei"/>
              <a:ea typeface="Microsoft JhengHei"/>
              <a:cs typeface="Microsoft JhengHei"/>
              <a:sym typeface="Microsoft JhengHei"/>
            </a:endParaRPr>
          </a:p>
        </p:txBody>
      </p:sp>
      <p:sp>
        <p:nvSpPr>
          <p:cNvPr id="146" name="Google Shape;146;p17"/>
          <p:cNvSpPr/>
          <p:nvPr/>
        </p:nvSpPr>
        <p:spPr>
          <a:xfrm>
            <a:off x="1222898" y="1480469"/>
            <a:ext cx="9383264" cy="4398242"/>
          </a:xfrm>
          <a:prstGeom prst="rect">
            <a:avLst/>
          </a:prstGeom>
          <a:noFill/>
          <a:ln>
            <a:noFill/>
          </a:ln>
        </p:spPr>
        <p:txBody>
          <a:bodyPr spcFirstLastPara="1" wrap="square" lIns="0" tIns="0" rIns="0" bIns="0" anchor="t" anchorCtr="0">
            <a:normAutofit/>
          </a:bodyPr>
          <a:lstStyle/>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Asset Protection 资产保护</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Divorce-proof 避免离婚后的财产分割</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Privacy 隐密性</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000000"/>
                </a:solidFill>
                <a:latin typeface="Microsoft JhengHei"/>
                <a:ea typeface="Microsoft JhengHei"/>
                <a:cs typeface="Microsoft JhengHei"/>
                <a:sym typeface="Microsoft JhengHei"/>
              </a:rPr>
              <a:t>Tax Efficiency 税务效率</a:t>
            </a:r>
            <a:endParaRPr sz="2280" b="1" i="0">
              <a:solidFill>
                <a:srgbClr val="000000"/>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Extremely Valuable Benefits – No Probate 无需遗嘱安排</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Flexible Contribution 灵活供款</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Investment choices 投资选择</a:t>
            </a:r>
            <a:endParaRPr sz="2280" b="1" i="0">
              <a:solidFill>
                <a:srgbClr val="FFFFFF"/>
              </a:solidFill>
              <a:latin typeface="Microsoft JhengHei"/>
              <a:ea typeface="Microsoft JhengHei"/>
              <a:cs typeface="Microsoft JhengHei"/>
              <a:sym typeface="Microsoft JhengHei"/>
            </a:endParaRPr>
          </a:p>
          <a:p>
            <a:pPr marL="0" marR="0" lvl="0" indent="0" algn="l" rtl="0">
              <a:lnSpc>
                <a:spcPct val="150000"/>
              </a:lnSpc>
              <a:spcBef>
                <a:spcPts val="0"/>
              </a:spcBef>
              <a:spcAft>
                <a:spcPts val="0"/>
              </a:spcAft>
              <a:buNone/>
            </a:pPr>
            <a:endParaRPr sz="2280" b="1" i="0">
              <a:solidFill>
                <a:srgbClr val="FFFFFF"/>
              </a:solidFill>
              <a:latin typeface="Microsoft JhengHei"/>
              <a:ea typeface="Microsoft JhengHei"/>
              <a:cs typeface="Microsoft JhengHei"/>
              <a:sym typeface="Microsoft JhengHe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8"/>
          <p:cNvSpPr txBox="1"/>
          <p:nvPr/>
        </p:nvSpPr>
        <p:spPr>
          <a:xfrm>
            <a:off x="1591970" y="1773555"/>
            <a:ext cx="9860890" cy="4824911"/>
          </a:xfrm>
          <a:prstGeom prst="rect">
            <a:avLst/>
          </a:prstGeom>
          <a:noFill/>
          <a:ln>
            <a:noFill/>
          </a:ln>
        </p:spPr>
        <p:txBody>
          <a:bodyPr spcFirstLastPara="1" wrap="square" lIns="0" tIns="0" rIns="0" bIns="0" anchor="t" anchorCtr="0">
            <a:spAutoFit/>
          </a:bodyPr>
          <a:lstStyle/>
          <a:p>
            <a:pPr marL="0" marR="0" lvl="0" indent="0" algn="ctr" rtl="0">
              <a:lnSpc>
                <a:spcPct val="114285"/>
              </a:lnSpc>
              <a:spcBef>
                <a:spcPts val="0"/>
              </a:spcBef>
              <a:spcAft>
                <a:spcPts val="0"/>
              </a:spcAft>
              <a:buNone/>
            </a:pPr>
            <a:r>
              <a:rPr lang="en-US" sz="1260" b="1" i="0">
                <a:solidFill>
                  <a:srgbClr val="000000"/>
                </a:solidFill>
                <a:latin typeface="Calibri"/>
                <a:ea typeface="Calibri"/>
                <a:cs typeface="Calibri"/>
                <a:sym typeface="Calibri"/>
              </a:rPr>
              <a:t>Article 17  Pensions</a:t>
            </a:r>
            <a:endParaRPr/>
          </a:p>
          <a:p>
            <a:pPr marL="0" marR="0" lvl="0" indent="0" algn="ctr" rtl="0">
              <a:lnSpc>
                <a:spcPct val="114285"/>
              </a:lnSpc>
              <a:spcBef>
                <a:spcPts val="1440"/>
              </a:spcBef>
              <a:spcAft>
                <a:spcPts val="0"/>
              </a:spcAft>
              <a:buNone/>
            </a:pPr>
            <a:r>
              <a:rPr lang="en-US" sz="1260" b="1" i="0">
                <a:solidFill>
                  <a:schemeClr val="dk1"/>
                </a:solidFill>
                <a:latin typeface="Calibri"/>
                <a:ea typeface="Calibri"/>
                <a:cs typeface="Calibri"/>
                <a:sym typeface="Calibri"/>
              </a:rPr>
              <a:t>退休金</a:t>
            </a:r>
            <a:endParaRPr sz="1260" b="1" i="0">
              <a:solidFill>
                <a:schemeClr val="dk1"/>
              </a:solidFill>
              <a:latin typeface="Calibri"/>
              <a:ea typeface="Calibri"/>
              <a:cs typeface="Calibri"/>
              <a:sym typeface="Calibri"/>
            </a:endParaRPr>
          </a:p>
          <a:p>
            <a:pPr marL="0" marR="0" lvl="0" indent="0" algn="l" rtl="0">
              <a:spcBef>
                <a:spcPts val="360"/>
              </a:spcBef>
              <a:spcAft>
                <a:spcPts val="0"/>
              </a:spcAft>
              <a:buNone/>
            </a:pPr>
            <a:r>
              <a:rPr lang="en-US" sz="1260" b="0" i="0">
                <a:solidFill>
                  <a:srgbClr val="000000"/>
                </a:solidFill>
                <a:latin typeface="Calibri"/>
                <a:ea typeface="Calibri"/>
                <a:cs typeface="Calibri"/>
                <a:sym typeface="Calibri"/>
              </a:rPr>
              <a:t>2. Notwithstanding the provisions of paragraph 1 of this Article, pensions and other payments (whether a payment in lump sum or by instalments) made under a pension scheme which is:</a:t>
            </a:r>
            <a:endParaRPr/>
          </a:p>
          <a:p>
            <a:pPr marL="0" marR="0" lvl="0" indent="0" algn="l" rtl="0">
              <a:spcBef>
                <a:spcPts val="0"/>
              </a:spcBef>
              <a:spcAft>
                <a:spcPts val="0"/>
              </a:spcAft>
              <a:buNone/>
            </a:pPr>
            <a:r>
              <a:rPr lang="en-US" sz="1260" b="0" i="0">
                <a:solidFill>
                  <a:srgbClr val="000000"/>
                </a:solidFill>
                <a:latin typeface="Calibri"/>
                <a:ea typeface="Calibri"/>
                <a:cs typeface="Calibri"/>
                <a:sym typeface="Calibri"/>
              </a:rPr>
              <a:t>(1)</a:t>
            </a:r>
            <a:endParaRPr/>
          </a:p>
          <a:p>
            <a:pPr marL="0" marR="0" lvl="0" indent="0" algn="l" rtl="0">
              <a:spcBef>
                <a:spcPts val="0"/>
              </a:spcBef>
              <a:spcAft>
                <a:spcPts val="0"/>
              </a:spcAft>
              <a:buNone/>
            </a:pPr>
            <a:r>
              <a:rPr lang="en-US" sz="1260" b="0" i="0">
                <a:solidFill>
                  <a:srgbClr val="000000"/>
                </a:solidFill>
                <a:latin typeface="Calibri"/>
                <a:ea typeface="Calibri"/>
                <a:cs typeface="Calibri"/>
                <a:sym typeface="Calibri"/>
              </a:rPr>
              <a:t>a public scheme which is part of the social security system implemented by the Government of One Side or a local authority thereof;</a:t>
            </a:r>
            <a:endParaRPr/>
          </a:p>
          <a:p>
            <a:pPr marL="0" marR="0" lvl="0" indent="0" algn="l" rtl="0">
              <a:spcBef>
                <a:spcPts val="0"/>
              </a:spcBef>
              <a:spcAft>
                <a:spcPts val="0"/>
              </a:spcAft>
              <a:buNone/>
            </a:pPr>
            <a:r>
              <a:rPr lang="en-US" sz="1260" b="0" i="0">
                <a:solidFill>
                  <a:srgbClr val="000000"/>
                </a:solidFill>
                <a:latin typeface="Calibri"/>
                <a:ea typeface="Calibri"/>
                <a:cs typeface="Calibri"/>
                <a:sym typeface="Calibri"/>
              </a:rPr>
              <a:t>(2)</a:t>
            </a:r>
            <a:endParaRPr/>
          </a:p>
          <a:p>
            <a:pPr marL="0" marR="0" lvl="0" indent="0" algn="l" rtl="0">
              <a:spcBef>
                <a:spcPts val="0"/>
              </a:spcBef>
              <a:spcAft>
                <a:spcPts val="0"/>
              </a:spcAft>
              <a:buNone/>
            </a:pPr>
            <a:r>
              <a:rPr lang="en-US" sz="1260" b="0" i="0">
                <a:solidFill>
                  <a:srgbClr val="000000"/>
                </a:solidFill>
                <a:latin typeface="Calibri"/>
                <a:ea typeface="Calibri"/>
                <a:cs typeface="Calibri"/>
                <a:sym typeface="Calibri"/>
              </a:rPr>
              <a:t>an arrangement in which individuals may participate to secure retirement benefits and which is </a:t>
            </a:r>
            <a:r>
              <a:rPr lang="en-US" sz="1260" b="0" i="0" u="sng">
                <a:solidFill>
                  <a:srgbClr val="000000"/>
                </a:solidFill>
                <a:latin typeface="Calibri"/>
                <a:ea typeface="Calibri"/>
                <a:cs typeface="Calibri"/>
                <a:sym typeface="Calibri"/>
              </a:rPr>
              <a:t>recognized for tax purposes in One Side,</a:t>
            </a:r>
            <a:endParaRPr/>
          </a:p>
          <a:p>
            <a:pPr marL="0" marR="0" lvl="0" indent="0" algn="l" rtl="0">
              <a:spcBef>
                <a:spcPts val="0"/>
              </a:spcBef>
              <a:spcAft>
                <a:spcPts val="0"/>
              </a:spcAft>
              <a:buNone/>
            </a:pPr>
            <a:r>
              <a:rPr lang="en-US" sz="1260" b="0" i="0">
                <a:solidFill>
                  <a:srgbClr val="000000"/>
                </a:solidFill>
                <a:latin typeface="Calibri"/>
                <a:ea typeface="Calibri"/>
                <a:cs typeface="Calibri"/>
                <a:sym typeface="Calibri"/>
              </a:rPr>
              <a:t>shall be taxable only in the Side in which the scheme is implemented.  (</a:t>
            </a:r>
            <a:r>
              <a:rPr lang="en-US" sz="1260" b="0" i="0" u="sng">
                <a:solidFill>
                  <a:srgbClr val="000000"/>
                </a:solidFill>
                <a:latin typeface="Calibri"/>
                <a:ea typeface="Calibri"/>
                <a:cs typeface="Calibri"/>
                <a:sym typeface="Calibri"/>
              </a:rPr>
              <a:t>IRO- cap 112 part 3, section 8,1,b</a:t>
            </a:r>
            <a:r>
              <a:rPr lang="en-US" sz="1260" b="0" i="0">
                <a:solidFill>
                  <a:srgbClr val="000000"/>
                </a:solidFill>
                <a:latin typeface="Calibri"/>
                <a:ea typeface="Calibri"/>
                <a:cs typeface="Calibri"/>
                <a:sym typeface="Calibri"/>
              </a:rPr>
              <a:t>.)</a:t>
            </a:r>
            <a:endParaRPr/>
          </a:p>
          <a:p>
            <a:pPr marL="0" marR="0" lvl="0" indent="0" algn="l" rtl="0">
              <a:spcBef>
                <a:spcPts val="0"/>
              </a:spcBef>
              <a:spcAft>
                <a:spcPts val="0"/>
              </a:spcAft>
              <a:buNone/>
            </a:pPr>
            <a:endParaRPr sz="2160" b="0" i="0">
              <a:solidFill>
                <a:schemeClr val="dk1"/>
              </a:solidFill>
              <a:latin typeface="Calibri"/>
              <a:ea typeface="Calibri"/>
              <a:cs typeface="Calibri"/>
              <a:sym typeface="Calibri"/>
            </a:endParaRPr>
          </a:p>
          <a:p>
            <a:pPr marL="0" marR="0" lvl="0" indent="0" algn="l" rtl="0">
              <a:spcBef>
                <a:spcPts val="0"/>
              </a:spcBef>
              <a:spcAft>
                <a:spcPts val="0"/>
              </a:spcAft>
              <a:buNone/>
            </a:pPr>
            <a:r>
              <a:rPr lang="en-US" sz="2160" b="1" i="0">
                <a:solidFill>
                  <a:schemeClr val="dk1"/>
                </a:solidFill>
                <a:latin typeface="Calibri"/>
                <a:ea typeface="Calibri"/>
                <a:cs typeface="Calibri"/>
                <a:sym typeface="Calibri"/>
              </a:rPr>
              <a:t>shall be taxable only in the Side in which the scheme or arrangement is</a:t>
            </a:r>
            <a:br>
              <a:rPr lang="en-US" sz="2160" b="1" i="0">
                <a:solidFill>
                  <a:schemeClr val="dk1"/>
                </a:solidFill>
                <a:latin typeface="Calibri"/>
                <a:ea typeface="Calibri"/>
                <a:cs typeface="Calibri"/>
                <a:sym typeface="Calibri"/>
              </a:rPr>
            </a:br>
            <a:r>
              <a:rPr lang="en-US" sz="2160" b="1" i="0">
                <a:solidFill>
                  <a:schemeClr val="dk1"/>
                </a:solidFill>
                <a:latin typeface="Calibri"/>
                <a:ea typeface="Calibri"/>
                <a:cs typeface="Calibri"/>
                <a:sym typeface="Calibri"/>
              </a:rPr>
              <a:t>implemented.</a:t>
            </a:r>
            <a:endParaRPr/>
          </a:p>
          <a:p>
            <a:pPr marL="0" marR="0" lvl="0" indent="0" algn="l" rtl="0">
              <a:spcBef>
                <a:spcPts val="0"/>
              </a:spcBef>
              <a:spcAft>
                <a:spcPts val="0"/>
              </a:spcAft>
              <a:buNone/>
            </a:pPr>
            <a:endParaRPr sz="1080" b="0" i="0">
              <a:solidFill>
                <a:schemeClr val="dk1"/>
              </a:solidFill>
              <a:latin typeface="Calibri"/>
              <a:ea typeface="Calibri"/>
              <a:cs typeface="Calibri"/>
              <a:sym typeface="Calibri"/>
            </a:endParaRPr>
          </a:p>
          <a:p>
            <a:pPr marL="0" marR="0" lvl="0" indent="0" algn="l" rtl="0">
              <a:spcBef>
                <a:spcPts val="0"/>
              </a:spcBef>
              <a:spcAft>
                <a:spcPts val="0"/>
              </a:spcAft>
              <a:buNone/>
            </a:pPr>
            <a:r>
              <a:rPr lang="en-US" sz="1080" b="0" i="0">
                <a:solidFill>
                  <a:schemeClr val="dk1"/>
                </a:solidFill>
                <a:latin typeface="Calibri"/>
                <a:ea typeface="Calibri"/>
                <a:cs typeface="Calibri"/>
                <a:sym typeface="Calibri"/>
              </a:rPr>
              <a:t>雖有本條第一款的規定，從以下退休金計劃支付的退休金和其它類似款項(不論是分次支付或一次支付)，即：</a:t>
            </a:r>
            <a:endParaRPr/>
          </a:p>
          <a:p>
            <a:pPr marL="0" marR="0" lvl="0" indent="0" algn="l" rtl="0">
              <a:spcBef>
                <a:spcPts val="0"/>
              </a:spcBef>
              <a:spcAft>
                <a:spcPts val="0"/>
              </a:spcAft>
              <a:buNone/>
            </a:pPr>
            <a:r>
              <a:rPr lang="en-US" sz="1080" b="0" i="0">
                <a:solidFill>
                  <a:schemeClr val="dk1"/>
                </a:solidFill>
                <a:latin typeface="Calibri"/>
                <a:ea typeface="Calibri"/>
                <a:cs typeface="Calibri"/>
                <a:sym typeface="Calibri"/>
              </a:rPr>
              <a:t>(一) 一方政府或地方當局作為社會保障制度一部分而推行的公共計劃；</a:t>
            </a:r>
            <a:endParaRPr/>
          </a:p>
          <a:p>
            <a:pPr marL="0" marR="0" lvl="0" indent="0" algn="l" rtl="0">
              <a:spcBef>
                <a:spcPts val="0"/>
              </a:spcBef>
              <a:spcAft>
                <a:spcPts val="0"/>
              </a:spcAft>
              <a:buNone/>
            </a:pPr>
            <a:r>
              <a:rPr lang="en-US" sz="1080" b="0" i="0">
                <a:solidFill>
                  <a:schemeClr val="dk1"/>
                </a:solidFill>
                <a:latin typeface="Calibri"/>
                <a:ea typeface="Calibri"/>
                <a:cs typeface="Calibri"/>
                <a:sym typeface="Calibri"/>
              </a:rPr>
              <a:t>(二) 可讓個別人士參與以確保取得退休福利的安排，且該等安排是按照一方法律為稅務目的而獲認可的，</a:t>
            </a:r>
            <a:endParaRPr/>
          </a:p>
          <a:p>
            <a:pPr marL="0" marR="0" lvl="0" indent="0" algn="l" rtl="0">
              <a:spcBef>
                <a:spcPts val="0"/>
              </a:spcBef>
              <a:spcAft>
                <a:spcPts val="0"/>
              </a:spcAft>
              <a:buNone/>
            </a:pPr>
            <a:endParaRPr sz="1080" b="0" i="0">
              <a:solidFill>
                <a:schemeClr val="dk1"/>
              </a:solidFill>
              <a:latin typeface="Calibri"/>
              <a:ea typeface="Calibri"/>
              <a:cs typeface="Calibri"/>
              <a:sym typeface="Calibri"/>
            </a:endParaRPr>
          </a:p>
          <a:p>
            <a:pPr marL="0" marR="0" lvl="0" indent="0" algn="l" rtl="0">
              <a:spcBef>
                <a:spcPts val="0"/>
              </a:spcBef>
              <a:spcAft>
                <a:spcPts val="0"/>
              </a:spcAft>
              <a:buNone/>
            </a:pPr>
            <a:r>
              <a:rPr lang="en-US" sz="1080" b="1" i="0">
                <a:solidFill>
                  <a:schemeClr val="dk1"/>
                </a:solidFill>
                <a:latin typeface="Calibri"/>
                <a:ea typeface="Calibri"/>
                <a:cs typeface="Calibri"/>
                <a:sym typeface="Calibri"/>
              </a:rPr>
              <a:t>應僅在實施計劃的一方徵稅。</a:t>
            </a:r>
            <a:endParaRPr/>
          </a:p>
          <a:p>
            <a:pPr marL="0" marR="0" lvl="0" indent="0" algn="ctr" rtl="0">
              <a:lnSpc>
                <a:spcPct val="88888"/>
              </a:lnSpc>
              <a:spcBef>
                <a:spcPts val="1080"/>
              </a:spcBef>
              <a:spcAft>
                <a:spcPts val="0"/>
              </a:spcAft>
              <a:buNone/>
            </a:pPr>
            <a:endParaRPr sz="1620" b="0" i="0">
              <a:solidFill>
                <a:srgbClr val="000000"/>
              </a:solidFill>
              <a:latin typeface="Arial"/>
              <a:ea typeface="Arial"/>
              <a:cs typeface="Arial"/>
              <a:sym typeface="Arial"/>
            </a:endParaRPr>
          </a:p>
          <a:p>
            <a:pPr marL="0" marR="0" lvl="0" indent="0" algn="l" rtl="0">
              <a:spcBef>
                <a:spcPts val="360"/>
              </a:spcBef>
              <a:spcAft>
                <a:spcPts val="0"/>
              </a:spcAft>
              <a:buNone/>
            </a:pPr>
            <a:br>
              <a:rPr lang="en-US" sz="1620" b="0" i="0">
                <a:solidFill>
                  <a:srgbClr val="000000"/>
                </a:solidFill>
                <a:latin typeface="Arial"/>
                <a:ea typeface="Arial"/>
                <a:cs typeface="Arial"/>
                <a:sym typeface="Arial"/>
              </a:rPr>
            </a:br>
            <a:endParaRPr sz="1620" b="0" i="0">
              <a:solidFill>
                <a:srgbClr val="000000"/>
              </a:solidFill>
              <a:latin typeface="Arial"/>
              <a:ea typeface="Arial"/>
              <a:cs typeface="Arial"/>
              <a:sym typeface="Arial"/>
            </a:endParaRPr>
          </a:p>
        </p:txBody>
      </p:sp>
      <p:sp>
        <p:nvSpPr>
          <p:cNvPr id="152" name="Google Shape;152;p18"/>
          <p:cNvSpPr txBox="1"/>
          <p:nvPr/>
        </p:nvSpPr>
        <p:spPr>
          <a:xfrm>
            <a:off x="1524594" y="745830"/>
            <a:ext cx="7885673" cy="9417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40" b="0" i="0">
                <a:solidFill>
                  <a:schemeClr val="dk1"/>
                </a:solidFill>
                <a:latin typeface="Arial"/>
                <a:ea typeface="Arial"/>
                <a:cs typeface="Arial"/>
                <a:sym typeface="Arial"/>
              </a:rPr>
              <a:t> MAINLAND CHINA &amp; HONG KONG DTA PASSED BY BOTH GOVERNMENTS 27TH OCTOBER 2006 - A DIRECT EXTRACT FROM THE REVENUE  WEB SITE, FEBRUARY 14TH 2020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p:nvPr/>
        </p:nvSpPr>
        <p:spPr>
          <a:xfrm>
            <a:off x="1225512" y="405869"/>
            <a:ext cx="8613433" cy="761127"/>
          </a:xfrm>
          <a:prstGeom prst="rect">
            <a:avLst/>
          </a:prstGeom>
          <a:noFill/>
          <a:ln>
            <a:noFill/>
          </a:ln>
        </p:spPr>
        <p:txBody>
          <a:bodyPr spcFirstLastPara="1" wrap="square" lIns="0" tIns="7250" rIns="0" bIns="0" anchor="t" anchorCtr="0">
            <a:spAutoFit/>
          </a:bodyPr>
          <a:lstStyle/>
          <a:p>
            <a:pPr marL="9144" marR="3810" lvl="0" indent="0" algn="l" rtl="0">
              <a:lnSpc>
                <a:spcPct val="101000"/>
              </a:lnSpc>
              <a:spcBef>
                <a:spcPts val="0"/>
              </a:spcBef>
              <a:spcAft>
                <a:spcPts val="0"/>
              </a:spcAft>
              <a:buNone/>
            </a:pPr>
            <a:r>
              <a:rPr lang="en-US" sz="2400" b="1">
                <a:solidFill>
                  <a:schemeClr val="dk1"/>
                </a:solidFill>
                <a:latin typeface="Microsoft JhengHei"/>
                <a:ea typeface="Microsoft JhengHei"/>
                <a:cs typeface="Microsoft JhengHei"/>
                <a:sym typeface="Microsoft JhengHei"/>
              </a:rPr>
              <a:t>International Tax Treatment of Pension &amp; Retirement Funds</a:t>
            </a:r>
            <a:endParaRPr sz="2400" b="1">
              <a:solidFill>
                <a:schemeClr val="dk1"/>
              </a:solidFill>
              <a:latin typeface="Microsoft JhengHei"/>
              <a:ea typeface="Microsoft JhengHei"/>
              <a:cs typeface="Microsoft JhengHei"/>
              <a:sym typeface="Microsoft JhengHei"/>
            </a:endParaRPr>
          </a:p>
          <a:p>
            <a:pPr marL="9144" marR="3810" lvl="0" indent="0" algn="l" rtl="0">
              <a:lnSpc>
                <a:spcPct val="101000"/>
              </a:lnSpc>
              <a:spcBef>
                <a:spcPts val="60"/>
              </a:spcBef>
              <a:spcAft>
                <a:spcPts val="0"/>
              </a:spcAft>
              <a:buNone/>
            </a:pPr>
            <a:r>
              <a:rPr lang="en-US" sz="2520" b="1">
                <a:solidFill>
                  <a:schemeClr val="dk1"/>
                </a:solidFill>
                <a:latin typeface="Microsoft JhengHei"/>
                <a:ea typeface="Microsoft JhengHei"/>
                <a:cs typeface="Microsoft JhengHei"/>
                <a:sym typeface="Microsoft JhengHei"/>
              </a:rPr>
              <a:t>退休基金的国际税务规划</a:t>
            </a:r>
            <a:endParaRPr sz="2520" b="1">
              <a:solidFill>
                <a:schemeClr val="dk1"/>
              </a:solidFill>
              <a:latin typeface="Microsoft JhengHei"/>
              <a:ea typeface="Microsoft JhengHei"/>
              <a:cs typeface="Microsoft JhengHei"/>
              <a:sym typeface="Microsoft JhengHei"/>
            </a:endParaRPr>
          </a:p>
        </p:txBody>
      </p:sp>
      <p:sp>
        <p:nvSpPr>
          <p:cNvPr id="158" name="Google Shape;158;p19"/>
          <p:cNvSpPr txBox="1"/>
          <p:nvPr/>
        </p:nvSpPr>
        <p:spPr>
          <a:xfrm>
            <a:off x="1225296" y="1184146"/>
            <a:ext cx="8702803" cy="1043294"/>
          </a:xfrm>
          <a:prstGeom prst="rect">
            <a:avLst/>
          </a:prstGeom>
          <a:noFill/>
          <a:ln>
            <a:noFill/>
          </a:ln>
        </p:spPr>
        <p:txBody>
          <a:bodyPr spcFirstLastPara="1" wrap="square" lIns="0" tIns="9075" rIns="0" bIns="0" anchor="t" anchorCtr="0">
            <a:spAutoFit/>
          </a:bodyPr>
          <a:lstStyle/>
          <a:p>
            <a:pPr marL="9144" marR="3810" lvl="0" indent="0" algn="l" rtl="0">
              <a:spcBef>
                <a:spcPts val="0"/>
              </a:spcBef>
              <a:spcAft>
                <a:spcPts val="0"/>
              </a:spcAft>
              <a:buNone/>
            </a:pPr>
            <a:r>
              <a:rPr lang="en-US" sz="1679">
                <a:solidFill>
                  <a:schemeClr val="dk1"/>
                </a:solidFill>
                <a:latin typeface="Microsoft JhengHei"/>
                <a:ea typeface="Microsoft JhengHei"/>
                <a:cs typeface="Microsoft JhengHei"/>
                <a:sym typeface="Microsoft JhengHei"/>
              </a:rPr>
              <a:t>List of some of the Hong Kong Double Taxation Avoidance Agreements where the treaty provides from income tax freedom on the HK ORS pension income to residents:</a:t>
            </a:r>
            <a:endParaRPr sz="1679">
              <a:solidFill>
                <a:schemeClr val="dk1"/>
              </a:solidFill>
              <a:latin typeface="Microsoft JhengHei"/>
              <a:ea typeface="Microsoft JhengHei"/>
              <a:cs typeface="Microsoft JhengHei"/>
              <a:sym typeface="Microsoft JhengHei"/>
            </a:endParaRPr>
          </a:p>
          <a:p>
            <a:pPr marL="9144" marR="3810" lvl="0" indent="0" algn="l" rtl="0">
              <a:spcBef>
                <a:spcPts val="0"/>
              </a:spcBef>
              <a:spcAft>
                <a:spcPts val="0"/>
              </a:spcAft>
              <a:buNone/>
            </a:pPr>
            <a:r>
              <a:rPr lang="en-US" sz="1679" b="1">
                <a:solidFill>
                  <a:schemeClr val="dk1"/>
                </a:solidFill>
                <a:latin typeface="Microsoft JhengHei"/>
                <a:ea typeface="Microsoft JhengHei"/>
                <a:cs typeface="Microsoft JhengHei"/>
                <a:sym typeface="Microsoft JhengHei"/>
              </a:rPr>
              <a:t>以下是与香港签订避免双重课税协定的国家列表：</a:t>
            </a:r>
            <a:endParaRPr sz="1679" b="1">
              <a:solidFill>
                <a:schemeClr val="dk1"/>
              </a:solidFill>
              <a:latin typeface="Microsoft JhengHei"/>
              <a:ea typeface="Microsoft JhengHei"/>
              <a:cs typeface="Microsoft JhengHei"/>
              <a:sym typeface="Microsoft JhengHei"/>
            </a:endParaRPr>
          </a:p>
          <a:p>
            <a:pPr marL="9144" marR="3810" lvl="0" indent="0" algn="l" rtl="0">
              <a:spcBef>
                <a:spcPts val="0"/>
              </a:spcBef>
              <a:spcAft>
                <a:spcPts val="0"/>
              </a:spcAft>
              <a:buNone/>
            </a:pPr>
            <a:endParaRPr sz="1679">
              <a:solidFill>
                <a:schemeClr val="dk1"/>
              </a:solidFill>
              <a:latin typeface="Microsoft JhengHei"/>
              <a:ea typeface="Microsoft JhengHei"/>
              <a:cs typeface="Microsoft JhengHei"/>
              <a:sym typeface="Microsoft JhengHei"/>
            </a:endParaRPr>
          </a:p>
        </p:txBody>
      </p:sp>
      <p:graphicFrame>
        <p:nvGraphicFramePr>
          <p:cNvPr id="159" name="Google Shape;159;p19"/>
          <p:cNvGraphicFramePr/>
          <p:nvPr/>
        </p:nvGraphicFramePr>
        <p:xfrm>
          <a:off x="1225296" y="2227440"/>
          <a:ext cx="9639300" cy="3667660"/>
        </p:xfrm>
        <a:graphic>
          <a:graphicData uri="http://schemas.openxmlformats.org/drawingml/2006/table">
            <a:tbl>
              <a:tblPr firstRow="1" bandRow="1">
                <a:noFill/>
                <a:tableStyleId>{4B317913-1C00-4120-833A-F5564184A194}</a:tableStyleId>
              </a:tblPr>
              <a:tblGrid>
                <a:gridCol w="1078400">
                  <a:extLst>
                    <a:ext uri="{9D8B030D-6E8A-4147-A177-3AD203B41FA5}">
                      <a16:colId xmlns:a16="http://schemas.microsoft.com/office/drawing/2014/main" val="20000"/>
                    </a:ext>
                  </a:extLst>
                </a:gridCol>
                <a:gridCol w="783325">
                  <a:extLst>
                    <a:ext uri="{9D8B030D-6E8A-4147-A177-3AD203B41FA5}">
                      <a16:colId xmlns:a16="http://schemas.microsoft.com/office/drawing/2014/main" val="20001"/>
                    </a:ext>
                  </a:extLst>
                </a:gridCol>
                <a:gridCol w="1255625">
                  <a:extLst>
                    <a:ext uri="{9D8B030D-6E8A-4147-A177-3AD203B41FA5}">
                      <a16:colId xmlns:a16="http://schemas.microsoft.com/office/drawing/2014/main" val="20002"/>
                    </a:ext>
                  </a:extLst>
                </a:gridCol>
                <a:gridCol w="1627000">
                  <a:extLst>
                    <a:ext uri="{9D8B030D-6E8A-4147-A177-3AD203B41FA5}">
                      <a16:colId xmlns:a16="http://schemas.microsoft.com/office/drawing/2014/main" val="20003"/>
                    </a:ext>
                  </a:extLst>
                </a:gridCol>
                <a:gridCol w="1553675">
                  <a:extLst>
                    <a:ext uri="{9D8B030D-6E8A-4147-A177-3AD203B41FA5}">
                      <a16:colId xmlns:a16="http://schemas.microsoft.com/office/drawing/2014/main" val="20004"/>
                    </a:ext>
                  </a:extLst>
                </a:gridCol>
                <a:gridCol w="1856600">
                  <a:extLst>
                    <a:ext uri="{9D8B030D-6E8A-4147-A177-3AD203B41FA5}">
                      <a16:colId xmlns:a16="http://schemas.microsoft.com/office/drawing/2014/main" val="20005"/>
                    </a:ext>
                  </a:extLst>
                </a:gridCol>
                <a:gridCol w="1484675">
                  <a:extLst>
                    <a:ext uri="{9D8B030D-6E8A-4147-A177-3AD203B41FA5}">
                      <a16:colId xmlns:a16="http://schemas.microsoft.com/office/drawing/2014/main" val="20006"/>
                    </a:ext>
                  </a:extLst>
                </a:gridCol>
              </a:tblGrid>
              <a:tr h="689350">
                <a:tc>
                  <a:txBody>
                    <a:bodyPr/>
                    <a:lstStyle/>
                    <a:p>
                      <a:pPr marL="0" marR="0" lvl="0" indent="0" algn="ctr" rtl="0">
                        <a:spcBef>
                          <a:spcPts val="0"/>
                        </a:spcBef>
                        <a:spcAft>
                          <a:spcPts val="0"/>
                        </a:spcAft>
                        <a:buNone/>
                      </a:pPr>
                      <a:r>
                        <a:rPr lang="en-US" sz="1300" b="1" u="none" strike="noStrike" cap="none">
                          <a:solidFill>
                            <a:srgbClr val="000000"/>
                          </a:solidFill>
                        </a:rPr>
                        <a:t>Austria</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奧地利</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Czech</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捷克</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India</a:t>
                      </a:r>
                      <a:endParaRPr sz="1300" b="1" u="none" strike="noStrike" cap="none"/>
                    </a:p>
                    <a:p>
                      <a:pPr marL="0" marR="0" lvl="0" indent="0" algn="ctr" rtl="0">
                        <a:spcBef>
                          <a:spcPts val="0"/>
                        </a:spcBef>
                        <a:spcAft>
                          <a:spcPts val="0"/>
                        </a:spcAft>
                        <a:buNone/>
                      </a:pPr>
                      <a:r>
                        <a:rPr lang="en-US" sz="1300" b="1" u="none" strike="noStrike" cap="none">
                          <a:solidFill>
                            <a:srgbClr val="000000"/>
                          </a:solidFill>
                        </a:rPr>
                        <a:t>印度</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Liechtenstein</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列支敦士登</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Mexico</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墨西哥</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Saudi Arabia</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沙特阿拉伯</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United Kingdom</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英國</a:t>
                      </a:r>
                      <a:endParaRPr sz="1300" b="1" u="none" strike="noStrike" cap="none">
                        <a:solidFill>
                          <a:srgbClr val="000000"/>
                        </a:solidFill>
                        <a:latin typeface="Arial"/>
                        <a:ea typeface="Arial"/>
                        <a:cs typeface="Arial"/>
                        <a:sym typeface="Arial"/>
                      </a:endParaRPr>
                    </a:p>
                  </a:txBody>
                  <a:tcPr marL="7625" marR="7625" marT="7625" marB="0" anchor="ctr"/>
                </a:tc>
                <a:extLst>
                  <a:ext uri="{0D108BD9-81ED-4DB2-BD59-A6C34878D82A}">
                    <a16:rowId xmlns:a16="http://schemas.microsoft.com/office/drawing/2014/main" val="10000"/>
                  </a:ext>
                </a:extLst>
              </a:tr>
              <a:tr h="461300">
                <a:tc>
                  <a:txBody>
                    <a:bodyPr/>
                    <a:lstStyle/>
                    <a:p>
                      <a:pPr marL="0" marR="0" lvl="0" indent="0" algn="ctr" rtl="0">
                        <a:spcBef>
                          <a:spcPts val="0"/>
                        </a:spcBef>
                        <a:spcAft>
                          <a:spcPts val="0"/>
                        </a:spcAft>
                        <a:buNone/>
                      </a:pPr>
                      <a:r>
                        <a:rPr lang="en-US" sz="1300" b="1" u="none" strike="noStrike" cap="none">
                          <a:solidFill>
                            <a:srgbClr val="000000"/>
                          </a:solidFill>
                        </a:rPr>
                        <a:t>Belarus</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白俄羅斯</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Estonia</a:t>
                      </a:r>
                      <a:endParaRPr/>
                    </a:p>
                    <a:p>
                      <a:pPr marL="0" marR="0" lvl="0" indent="0" algn="ctr" rtl="0">
                        <a:spcBef>
                          <a:spcPts val="0"/>
                        </a:spcBef>
                        <a:spcAft>
                          <a:spcPts val="0"/>
                        </a:spcAft>
                        <a:buNone/>
                      </a:pPr>
                      <a:r>
                        <a:rPr lang="en-US" sz="1300" b="1" u="none" strike="noStrike" cap="none">
                          <a:solidFill>
                            <a:srgbClr val="000000"/>
                          </a:solidFill>
                        </a:rPr>
                        <a:t> 愛沙尼亞</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Indonesia</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印尼</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Luxembourg</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盧森堡</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Netherlands</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荷蘭</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South Africa</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南非</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Vietnam</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越南</a:t>
                      </a:r>
                      <a:endParaRPr sz="1300" b="1" u="none" strike="noStrike" cap="none">
                        <a:solidFill>
                          <a:srgbClr val="000000"/>
                        </a:solidFill>
                        <a:latin typeface="Arial"/>
                        <a:ea typeface="Arial"/>
                        <a:cs typeface="Arial"/>
                        <a:sym typeface="Arial"/>
                      </a:endParaRPr>
                    </a:p>
                  </a:txBody>
                  <a:tcPr marL="7625" marR="7625" marT="7625" marB="0" anchor="ctr"/>
                </a:tc>
                <a:extLst>
                  <a:ext uri="{0D108BD9-81ED-4DB2-BD59-A6C34878D82A}">
                    <a16:rowId xmlns:a16="http://schemas.microsoft.com/office/drawing/2014/main" val="10001"/>
                  </a:ext>
                </a:extLst>
              </a:tr>
              <a:tr h="549125">
                <a:tc>
                  <a:txBody>
                    <a:bodyPr/>
                    <a:lstStyle/>
                    <a:p>
                      <a:pPr marL="0" marR="0" lvl="0" indent="0" algn="ctr" rtl="0">
                        <a:spcBef>
                          <a:spcPts val="0"/>
                        </a:spcBef>
                        <a:spcAft>
                          <a:spcPts val="0"/>
                        </a:spcAft>
                        <a:buNone/>
                      </a:pPr>
                      <a:r>
                        <a:rPr lang="en-US" sz="1300" b="1" u="none" strike="noStrike" cap="none">
                          <a:solidFill>
                            <a:srgbClr val="000000"/>
                          </a:solidFill>
                        </a:rPr>
                        <a:t>Belgium</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比利時</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Finland</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芬蘭</a:t>
                      </a:r>
                      <a:endParaRPr sz="1300" b="1" u="none" strike="noStrike" cap="none">
                        <a:solidFill>
                          <a:srgbClr val="000000"/>
                        </a:solidFill>
                      </a:endParaRPr>
                    </a:p>
                    <a:p>
                      <a:pPr marL="0" marR="0" lvl="0" indent="0" algn="ctr" rtl="0">
                        <a:spcBef>
                          <a:spcPts val="0"/>
                        </a:spcBef>
                        <a:spcAft>
                          <a:spcPts val="0"/>
                        </a:spcAft>
                        <a:buNone/>
                      </a:pP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Ireland</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愛爾蘭</a:t>
                      </a:r>
                      <a:endParaRPr sz="1300" b="1" u="none" strike="noStrike" cap="none">
                        <a:solidFill>
                          <a:srgbClr val="000000"/>
                        </a:solidFill>
                      </a:endParaRPr>
                    </a:p>
                    <a:p>
                      <a:pPr marL="0" marR="0" lvl="0" indent="0" algn="ctr" rtl="0">
                        <a:spcBef>
                          <a:spcPts val="0"/>
                        </a:spcBef>
                        <a:spcAft>
                          <a:spcPts val="0"/>
                        </a:spcAft>
                        <a:buNone/>
                      </a:pP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Macao</a:t>
                      </a:r>
                      <a:endParaRPr/>
                    </a:p>
                    <a:p>
                      <a:pPr marL="0" marR="0" lvl="0" indent="0" algn="ctr" rtl="0">
                        <a:spcBef>
                          <a:spcPts val="0"/>
                        </a:spcBef>
                        <a:spcAft>
                          <a:spcPts val="0"/>
                        </a:spcAft>
                        <a:buNone/>
                      </a:pPr>
                      <a:r>
                        <a:rPr lang="en-US" sz="1300" b="1" u="none" strike="noStrike" cap="none">
                          <a:solidFill>
                            <a:srgbClr val="000000"/>
                          </a:solidFill>
                        </a:rPr>
                        <a:t>澳門特別行政區</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Pakistan</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巴基斯坦</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South Korea</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韓國</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endParaRPr sz="1300" b="1" i="0" u="none" strike="noStrike" cap="non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2"/>
                  </a:ext>
                </a:extLst>
              </a:tr>
              <a:tr h="689350">
                <a:tc>
                  <a:txBody>
                    <a:bodyPr/>
                    <a:lstStyle/>
                    <a:p>
                      <a:pPr marL="0" marR="0" lvl="0" indent="0" algn="ctr" rtl="0">
                        <a:spcBef>
                          <a:spcPts val="0"/>
                        </a:spcBef>
                        <a:spcAft>
                          <a:spcPts val="0"/>
                        </a:spcAft>
                        <a:buNone/>
                      </a:pPr>
                      <a:r>
                        <a:rPr lang="en-US" sz="1300" b="1" u="none" strike="noStrike" cap="none">
                          <a:solidFill>
                            <a:srgbClr val="000000"/>
                          </a:solidFill>
                        </a:rPr>
                        <a:t>Brunei</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文萊</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France</a:t>
                      </a:r>
                      <a:endParaRPr sz="1300" b="1" u="none" strike="noStrike" cap="none"/>
                    </a:p>
                    <a:p>
                      <a:pPr marL="0" marR="0" lvl="0" indent="0" algn="ctr" rtl="0">
                        <a:spcBef>
                          <a:spcPts val="0"/>
                        </a:spcBef>
                        <a:spcAft>
                          <a:spcPts val="0"/>
                        </a:spcAft>
                        <a:buNone/>
                      </a:pPr>
                      <a:r>
                        <a:rPr lang="en-US" sz="1300" b="1" u="none" strike="noStrike" cap="none">
                          <a:solidFill>
                            <a:srgbClr val="000000"/>
                          </a:solidFill>
                        </a:rPr>
                        <a:t>法國**</a:t>
                      </a:r>
                      <a:endParaRPr sz="1300" b="1" i="0" u="none" strike="noStrike" cap="none">
                        <a:solidFill>
                          <a:srgbClr val="000000"/>
                        </a:solidFill>
                        <a:latin typeface="Calibri"/>
                        <a:ea typeface="Calibri"/>
                        <a:cs typeface="Calibri"/>
                        <a:sym typeface="Calibri"/>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Jersey</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澤西島</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Mainland of China</a:t>
                      </a:r>
                      <a:endParaRPr sz="1300" b="1" u="none" strike="noStrike" cap="none"/>
                    </a:p>
                    <a:p>
                      <a:pPr marL="0" marR="0" lvl="0" indent="0" algn="ctr" rtl="0">
                        <a:spcBef>
                          <a:spcPts val="0"/>
                        </a:spcBef>
                        <a:spcAft>
                          <a:spcPts val="0"/>
                        </a:spcAft>
                        <a:buNone/>
                      </a:pPr>
                      <a:r>
                        <a:rPr lang="en-US" sz="1300" b="1" u="none" strike="noStrike" cap="none">
                          <a:solidFill>
                            <a:srgbClr val="000000"/>
                          </a:solidFill>
                        </a:rPr>
                        <a:t>中國</a:t>
                      </a:r>
                      <a:endParaRPr sz="1300" b="1" i="0" u="none" strike="noStrike" cap="none">
                        <a:solidFill>
                          <a:srgbClr val="000000"/>
                        </a:solidFill>
                        <a:latin typeface="Calibri"/>
                        <a:ea typeface="Calibri"/>
                        <a:cs typeface="Calibri"/>
                        <a:sym typeface="Calibri"/>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Qatar</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卡塔爾</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Switzerland</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瑞士</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endParaRPr sz="1300" b="1" u="none" strike="noStrike" cap="none">
                        <a:solidFill>
                          <a:srgbClr val="000000"/>
                        </a:solidFill>
                        <a:latin typeface="Arial"/>
                        <a:ea typeface="Arial"/>
                        <a:cs typeface="Arial"/>
                        <a:sym typeface="Arial"/>
                      </a:endParaRPr>
                    </a:p>
                  </a:txBody>
                  <a:tcPr marL="7625" marR="7625" marT="7625" marB="0" anchor="ctr"/>
                </a:tc>
                <a:extLst>
                  <a:ext uri="{0D108BD9-81ED-4DB2-BD59-A6C34878D82A}">
                    <a16:rowId xmlns:a16="http://schemas.microsoft.com/office/drawing/2014/main" val="10003"/>
                  </a:ext>
                </a:extLst>
              </a:tr>
              <a:tr h="700975">
                <a:tc>
                  <a:txBody>
                    <a:bodyPr/>
                    <a:lstStyle/>
                    <a:p>
                      <a:pPr marL="0" marR="0" lvl="0" indent="0" algn="ctr" rtl="0">
                        <a:spcBef>
                          <a:spcPts val="0"/>
                        </a:spcBef>
                        <a:spcAft>
                          <a:spcPts val="0"/>
                        </a:spcAft>
                        <a:buNone/>
                      </a:pPr>
                      <a:r>
                        <a:rPr lang="en-US" sz="1300" b="1" u="none" strike="noStrike" cap="none">
                          <a:solidFill>
                            <a:srgbClr val="000000"/>
                          </a:solidFill>
                        </a:rPr>
                        <a:t>Cambodia</a:t>
                      </a:r>
                      <a:endParaRPr/>
                    </a:p>
                    <a:p>
                      <a:pPr marL="0" marR="0" lvl="0" indent="0" algn="ctr" rtl="0">
                        <a:spcBef>
                          <a:spcPts val="0"/>
                        </a:spcBef>
                        <a:spcAft>
                          <a:spcPts val="0"/>
                        </a:spcAft>
                        <a:buNone/>
                      </a:pPr>
                      <a:r>
                        <a:rPr lang="en-US" sz="1300" b="1" u="none" strike="noStrike" cap="none">
                          <a:solidFill>
                            <a:srgbClr val="000000"/>
                          </a:solidFill>
                        </a:rPr>
                        <a:t>柬埔寨</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Guernsey</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根西島</a:t>
                      </a:r>
                      <a:endParaRPr sz="1300" b="1" u="none" strike="noStrike" cap="none">
                        <a:solidFill>
                          <a:srgbClr val="000000"/>
                        </a:solidFill>
                      </a:endParaRPr>
                    </a:p>
                    <a:p>
                      <a:pPr marL="0" marR="0" lvl="0" indent="0" algn="ctr" rtl="0">
                        <a:spcBef>
                          <a:spcPts val="0"/>
                        </a:spcBef>
                        <a:spcAft>
                          <a:spcPts val="0"/>
                        </a:spcAft>
                        <a:buNone/>
                      </a:pPr>
                      <a:endParaRPr sz="1300" b="1" i="0" u="none" strike="noStrike" cap="none">
                        <a:solidFill>
                          <a:srgbClr val="000000"/>
                        </a:solidFill>
                        <a:latin typeface="Calibri"/>
                        <a:ea typeface="Calibri"/>
                        <a:cs typeface="Calibri"/>
                        <a:sym typeface="Calibri"/>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Kuwait</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科威特</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Malaysia</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馬來西亞</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Romania</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羅馬尼亞</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Thailand</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泰國</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endParaRPr sz="1300" b="1" u="none" strike="noStrike" cap="none">
                        <a:solidFill>
                          <a:srgbClr val="000000"/>
                        </a:solidFill>
                        <a:latin typeface="Arial"/>
                        <a:ea typeface="Arial"/>
                        <a:cs typeface="Arial"/>
                        <a:sym typeface="Arial"/>
                      </a:endParaRPr>
                    </a:p>
                  </a:txBody>
                  <a:tcPr marL="7625" marR="7625" marT="7625" marB="0" anchor="ctr"/>
                </a:tc>
                <a:extLst>
                  <a:ext uri="{0D108BD9-81ED-4DB2-BD59-A6C34878D82A}">
                    <a16:rowId xmlns:a16="http://schemas.microsoft.com/office/drawing/2014/main" val="10004"/>
                  </a:ext>
                </a:extLst>
              </a:tr>
              <a:tr h="524700">
                <a:tc>
                  <a:txBody>
                    <a:bodyPr/>
                    <a:lstStyle/>
                    <a:p>
                      <a:pPr marL="0" marR="0" lvl="0" indent="0" algn="ctr" rtl="0">
                        <a:spcBef>
                          <a:spcPts val="0"/>
                        </a:spcBef>
                        <a:spcAft>
                          <a:spcPts val="0"/>
                        </a:spcAft>
                        <a:buNone/>
                      </a:pPr>
                      <a:r>
                        <a:rPr lang="en-US" sz="1300" b="1" u="none" strike="noStrike" cap="none">
                          <a:solidFill>
                            <a:srgbClr val="000000"/>
                          </a:solidFill>
                        </a:rPr>
                        <a:t>Canada</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加拿大 *</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Hungary</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匈牙利</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Latvia</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拉脫維亞</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Malta</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馬耳他</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Russia</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俄羅斯</a:t>
                      </a:r>
                      <a:endParaRPr sz="1300" b="1" u="none" strike="noStrike" cap="none">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300" b="1" u="none" strike="noStrike" cap="none">
                          <a:solidFill>
                            <a:srgbClr val="000000"/>
                          </a:solidFill>
                        </a:rPr>
                        <a:t>United Arab Emirates</a:t>
                      </a:r>
                      <a:endParaRPr sz="1300" b="1" u="none" strike="noStrike" cap="none"/>
                    </a:p>
                    <a:p>
                      <a:pPr marL="0" marR="0" lvl="0" indent="0" algn="ctr" rtl="0">
                        <a:lnSpc>
                          <a:spcPct val="100000"/>
                        </a:lnSpc>
                        <a:spcBef>
                          <a:spcPts val="0"/>
                        </a:spcBef>
                        <a:spcAft>
                          <a:spcPts val="0"/>
                        </a:spcAft>
                        <a:buClr>
                          <a:srgbClr val="000000"/>
                        </a:buClr>
                        <a:buSzPts val="1300"/>
                        <a:buFont typeface="Calibri"/>
                        <a:buNone/>
                      </a:pPr>
                      <a:r>
                        <a:rPr lang="en-US" sz="1300" b="1" u="none" strike="noStrike" cap="none">
                          <a:solidFill>
                            <a:srgbClr val="000000"/>
                          </a:solidFill>
                        </a:rPr>
                        <a:t>阿聯酋 </a:t>
                      </a:r>
                      <a:endParaRPr sz="1300" b="1" i="0" u="none" strike="noStrike" cap="none">
                        <a:solidFill>
                          <a:srgbClr val="000000"/>
                        </a:solidFill>
                        <a:latin typeface="Calibri"/>
                        <a:ea typeface="Calibri"/>
                        <a:cs typeface="Calibri"/>
                        <a:sym typeface="Calibri"/>
                      </a:endParaRPr>
                    </a:p>
                  </a:txBody>
                  <a:tcPr marL="7625" marR="7625" marT="7625" marB="0" anchor="ctr"/>
                </a:tc>
                <a:tc>
                  <a:txBody>
                    <a:bodyPr/>
                    <a:lstStyle/>
                    <a:p>
                      <a:pPr marL="0" marR="0" lvl="0" indent="0" algn="ctr" rtl="0">
                        <a:spcBef>
                          <a:spcPts val="0"/>
                        </a:spcBef>
                        <a:spcAft>
                          <a:spcPts val="0"/>
                        </a:spcAft>
                        <a:buNone/>
                      </a:pPr>
                      <a:endParaRPr sz="1300" b="1" i="0" u="none" strike="noStrike" cap="non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p:nvPr/>
        </p:nvSpPr>
        <p:spPr>
          <a:xfrm>
            <a:off x="1237090" y="824027"/>
            <a:ext cx="4163822" cy="497978"/>
          </a:xfrm>
          <a:prstGeom prst="rect">
            <a:avLst/>
          </a:prstGeom>
          <a:noFill/>
          <a:ln>
            <a:noFill/>
          </a:ln>
        </p:spPr>
        <p:txBody>
          <a:bodyPr spcFirstLastPara="1" wrap="square" lIns="0" tIns="7250" rIns="0" bIns="0" anchor="t" anchorCtr="0">
            <a:spAutoFit/>
          </a:bodyPr>
          <a:lstStyle/>
          <a:p>
            <a:pPr marL="9144" marR="3810" lvl="0" indent="0" algn="l" rtl="0">
              <a:lnSpc>
                <a:spcPct val="101000"/>
              </a:lnSpc>
              <a:spcBef>
                <a:spcPts val="0"/>
              </a:spcBef>
              <a:spcAft>
                <a:spcPts val="0"/>
              </a:spcAft>
              <a:buNone/>
            </a:pPr>
            <a:r>
              <a:rPr lang="en-US" sz="3359" b="1" i="0" u="none" strike="noStrike" cap="none">
                <a:solidFill>
                  <a:schemeClr val="dk1"/>
                </a:solidFill>
                <a:latin typeface="Microsoft JhengHei"/>
                <a:ea typeface="Microsoft JhengHei"/>
                <a:cs typeface="Microsoft JhengHei"/>
                <a:sym typeface="Microsoft JhengHei"/>
              </a:rPr>
              <a:t>Contents –  內容</a:t>
            </a:r>
            <a:endParaRPr/>
          </a:p>
        </p:txBody>
      </p:sp>
      <p:sp>
        <p:nvSpPr>
          <p:cNvPr id="50" name="Google Shape;50;p2"/>
          <p:cNvSpPr txBox="1"/>
          <p:nvPr/>
        </p:nvSpPr>
        <p:spPr>
          <a:xfrm>
            <a:off x="1237090" y="1450087"/>
            <a:ext cx="8503584" cy="3644519"/>
          </a:xfrm>
          <a:prstGeom prst="rect">
            <a:avLst/>
          </a:prstGeom>
          <a:noFill/>
          <a:ln>
            <a:noFill/>
          </a:ln>
        </p:spPr>
        <p:txBody>
          <a:bodyPr spcFirstLastPara="1" wrap="square" lIns="0" tIns="9075" rIns="0" bIns="0" anchor="t" anchorCtr="0">
            <a:spAutoFit/>
          </a:bodyPr>
          <a:lstStyle/>
          <a:p>
            <a:pPr marL="9144" marR="0" lvl="0" indent="0" algn="l" rtl="0">
              <a:spcBef>
                <a:spcPts val="0"/>
              </a:spcBef>
              <a:spcAft>
                <a:spcPts val="0"/>
              </a:spcAft>
              <a:buNone/>
            </a:pPr>
            <a:endParaRPr sz="2880" b="1" i="0" u="none" strike="noStrike" cap="none">
              <a:solidFill>
                <a:schemeClr val="dk1"/>
              </a:solidFill>
              <a:latin typeface="Microsoft JhengHei"/>
              <a:ea typeface="Microsoft JhengHei"/>
              <a:cs typeface="Microsoft JhengHei"/>
              <a:sym typeface="Microsoft JhengHei"/>
            </a:endParaRPr>
          </a:p>
          <a:p>
            <a:pPr marL="8382" marR="0" lvl="0" indent="0" algn="l" rtl="0">
              <a:spcBef>
                <a:spcPts val="72"/>
              </a:spcBef>
              <a:spcAft>
                <a:spcPts val="0"/>
              </a:spcAft>
              <a:buNone/>
            </a:pPr>
            <a:r>
              <a:rPr lang="en-US" sz="2880" b="1" i="0" u="none" strike="noStrike" cap="none">
                <a:solidFill>
                  <a:schemeClr val="dk1"/>
                </a:solidFill>
                <a:latin typeface="Microsoft JhengHei"/>
                <a:ea typeface="Microsoft JhengHei"/>
                <a:cs typeface="Microsoft JhengHei"/>
                <a:sym typeface="Microsoft JhengHei"/>
              </a:rPr>
              <a:t>1. Hong Kong Trust - 香港信托优势</a:t>
            </a:r>
            <a:endParaRPr sz="2880" b="1" i="0" u="none" strike="noStrike" cap="none">
              <a:solidFill>
                <a:schemeClr val="dk1"/>
              </a:solidFill>
              <a:latin typeface="Microsoft JhengHei"/>
              <a:ea typeface="Microsoft JhengHei"/>
              <a:cs typeface="Microsoft JhengHei"/>
              <a:sym typeface="Microsoft JhengHei"/>
            </a:endParaRPr>
          </a:p>
          <a:p>
            <a:pPr marL="253746" marR="0" lvl="0" indent="-62484" algn="l" rtl="0">
              <a:spcBef>
                <a:spcPts val="72"/>
              </a:spcBef>
              <a:spcAft>
                <a:spcPts val="0"/>
              </a:spcAft>
              <a:buClr>
                <a:srgbClr val="008000"/>
              </a:buClr>
              <a:buSzPts val="2880"/>
              <a:buFont typeface="Calibri"/>
              <a:buNone/>
            </a:pPr>
            <a:endParaRPr sz="2880" b="1" i="0" u="none" strike="noStrike" cap="none">
              <a:solidFill>
                <a:schemeClr val="dk1"/>
              </a:solidFill>
              <a:latin typeface="Microsoft JhengHei"/>
              <a:ea typeface="Microsoft JhengHei"/>
              <a:cs typeface="Microsoft JhengHei"/>
              <a:sym typeface="Microsoft JhengHei"/>
            </a:endParaRPr>
          </a:p>
          <a:p>
            <a:pPr marL="8382" marR="0" lvl="0" indent="0" algn="l" rtl="0">
              <a:spcBef>
                <a:spcPts val="72"/>
              </a:spcBef>
              <a:spcAft>
                <a:spcPts val="0"/>
              </a:spcAft>
              <a:buNone/>
            </a:pPr>
            <a:r>
              <a:rPr lang="en-US" sz="2880" b="1" i="0" u="none" strike="noStrike" cap="none">
                <a:solidFill>
                  <a:schemeClr val="dk1"/>
                </a:solidFill>
                <a:latin typeface="Microsoft JhengHei"/>
                <a:ea typeface="Microsoft JhengHei"/>
                <a:cs typeface="Microsoft JhengHei"/>
                <a:sym typeface="Microsoft JhengHei"/>
              </a:rPr>
              <a:t>2. Hong Kong ORSO - 香港退休金信托</a:t>
            </a:r>
            <a:endParaRPr sz="2880" b="1" i="0" u="none" strike="noStrike" cap="none">
              <a:solidFill>
                <a:schemeClr val="dk1"/>
              </a:solidFill>
              <a:latin typeface="Microsoft JhengHei"/>
              <a:ea typeface="Microsoft JhengHei"/>
              <a:cs typeface="Microsoft JhengHei"/>
              <a:sym typeface="Microsoft JhengHei"/>
            </a:endParaRPr>
          </a:p>
          <a:p>
            <a:pPr marL="8382" marR="0" lvl="0" indent="0" algn="l" rtl="0">
              <a:spcBef>
                <a:spcPts val="72"/>
              </a:spcBef>
              <a:spcAft>
                <a:spcPts val="0"/>
              </a:spcAft>
              <a:buNone/>
            </a:pPr>
            <a:endParaRPr sz="2880" b="1" i="0" u="none" strike="noStrike" cap="none">
              <a:solidFill>
                <a:schemeClr val="dk1"/>
              </a:solidFill>
              <a:latin typeface="Microsoft JhengHei"/>
              <a:ea typeface="Microsoft JhengHei"/>
              <a:cs typeface="Microsoft JhengHei"/>
              <a:sym typeface="Microsoft JhengHei"/>
            </a:endParaRPr>
          </a:p>
          <a:p>
            <a:pPr marL="8382" marR="0" lvl="0" indent="0" algn="l" rtl="0">
              <a:spcBef>
                <a:spcPts val="72"/>
              </a:spcBef>
              <a:spcAft>
                <a:spcPts val="0"/>
              </a:spcAft>
              <a:buNone/>
            </a:pPr>
            <a:r>
              <a:rPr lang="en-US" sz="2880" b="1" i="0" u="none" strike="noStrike" cap="none">
                <a:solidFill>
                  <a:schemeClr val="dk1"/>
                </a:solidFill>
                <a:latin typeface="Microsoft JhengHei"/>
                <a:ea typeface="Microsoft JhengHei"/>
                <a:cs typeface="Microsoft JhengHei"/>
                <a:sym typeface="Microsoft JhengHei"/>
              </a:rPr>
              <a:t>3. ORSO Tax Advantage -退休金信托税务优势</a:t>
            </a:r>
            <a:endParaRPr sz="2880" b="1" i="0" u="none" strike="noStrike" cap="none">
              <a:solidFill>
                <a:schemeClr val="dk1"/>
              </a:solidFill>
              <a:latin typeface="Microsoft JhengHei"/>
              <a:ea typeface="Microsoft JhengHei"/>
              <a:cs typeface="Microsoft JhengHei"/>
              <a:sym typeface="Microsoft JhengHei"/>
            </a:endParaRPr>
          </a:p>
          <a:p>
            <a:pPr marL="253746" marR="0" lvl="0" indent="-62484" algn="l" rtl="0">
              <a:spcBef>
                <a:spcPts val="72"/>
              </a:spcBef>
              <a:spcAft>
                <a:spcPts val="0"/>
              </a:spcAft>
              <a:buClr>
                <a:srgbClr val="008000"/>
              </a:buClr>
              <a:buSzPts val="2880"/>
              <a:buFont typeface="Calibri"/>
              <a:buNone/>
            </a:pPr>
            <a:endParaRPr sz="2880" b="1" i="0" u="none" strike="noStrike" cap="none">
              <a:solidFill>
                <a:schemeClr val="dk1"/>
              </a:solidFill>
              <a:latin typeface="Microsoft JhengHei"/>
              <a:ea typeface="Microsoft JhengHei"/>
              <a:cs typeface="Microsoft JhengHei"/>
              <a:sym typeface="Microsoft JhengHei"/>
            </a:endParaRPr>
          </a:p>
          <a:p>
            <a:pPr marL="8382" marR="0" lvl="0" indent="0" algn="l" rtl="0">
              <a:spcBef>
                <a:spcPts val="72"/>
              </a:spcBef>
              <a:spcAft>
                <a:spcPts val="0"/>
              </a:spcAft>
              <a:buNone/>
            </a:pPr>
            <a:r>
              <a:rPr lang="en-US" sz="2880" b="1" i="0" u="none" strike="noStrike" cap="none">
                <a:solidFill>
                  <a:schemeClr val="dk1"/>
                </a:solidFill>
                <a:latin typeface="Microsoft JhengHei"/>
                <a:ea typeface="Microsoft JhengHei"/>
                <a:cs typeface="Microsoft JhengHei"/>
                <a:sym typeface="Microsoft JhengHei"/>
              </a:rPr>
              <a:t>4. Q &amp; A – 问答环节</a:t>
            </a:r>
            <a:endParaRPr sz="2880" b="1" i="0" u="none" strike="noStrike" cap="none">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0"/>
          <p:cNvPicPr preferRelativeResize="0"/>
          <p:nvPr/>
        </p:nvPicPr>
        <p:blipFill rotWithShape="1">
          <a:blip r:embed="rId3">
            <a:alphaModFix/>
          </a:blip>
          <a:srcRect/>
          <a:stretch/>
        </p:blipFill>
        <p:spPr>
          <a:xfrm>
            <a:off x="1889761" y="1143001"/>
            <a:ext cx="8315324" cy="50550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p:nvPr/>
        </p:nvSpPr>
        <p:spPr>
          <a:xfrm>
            <a:off x="1557474" y="657520"/>
            <a:ext cx="6912707" cy="4431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80" b="1" i="0">
                <a:solidFill>
                  <a:schemeClr val="dk1"/>
                </a:solidFill>
                <a:latin typeface="Arial"/>
                <a:ea typeface="Arial"/>
                <a:cs typeface="Arial"/>
                <a:sym typeface="Arial"/>
              </a:rPr>
              <a:t>ORS Taxation Table  </a:t>
            </a:r>
            <a:r>
              <a:rPr lang="en-US" sz="2880" b="1" i="0">
                <a:solidFill>
                  <a:schemeClr val="dk1"/>
                </a:solidFill>
                <a:latin typeface="Microsoft JhengHei"/>
                <a:ea typeface="Microsoft JhengHei"/>
                <a:cs typeface="Microsoft JhengHei"/>
                <a:sym typeface="Microsoft JhengHei"/>
              </a:rPr>
              <a:t>退休金信托税表</a:t>
            </a:r>
            <a:endParaRPr sz="2880" b="1" i="0">
              <a:solidFill>
                <a:schemeClr val="dk1"/>
              </a:solidFill>
              <a:latin typeface="Arial"/>
              <a:ea typeface="Arial"/>
              <a:cs typeface="Arial"/>
              <a:sym typeface="Arial"/>
            </a:endParaRPr>
          </a:p>
        </p:txBody>
      </p:sp>
      <p:pic>
        <p:nvPicPr>
          <p:cNvPr id="170" name="Google Shape;170;p21"/>
          <p:cNvPicPr preferRelativeResize="0"/>
          <p:nvPr/>
        </p:nvPicPr>
        <p:blipFill rotWithShape="1">
          <a:blip r:embed="rId3">
            <a:alphaModFix/>
          </a:blip>
          <a:srcRect/>
          <a:stretch/>
        </p:blipFill>
        <p:spPr>
          <a:xfrm>
            <a:off x="1541527" y="1281685"/>
            <a:ext cx="8417814" cy="47845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2"/>
          <p:cNvPicPr preferRelativeResize="0"/>
          <p:nvPr/>
        </p:nvPicPr>
        <p:blipFill rotWithShape="1">
          <a:blip r:embed="rId3">
            <a:alphaModFix/>
          </a:blip>
          <a:srcRect/>
          <a:stretch/>
        </p:blipFill>
        <p:spPr>
          <a:xfrm>
            <a:off x="2122552" y="1375410"/>
            <a:ext cx="5703570" cy="4866132"/>
          </a:xfrm>
          <a:prstGeom prst="rect">
            <a:avLst/>
          </a:prstGeom>
          <a:noFill/>
          <a:ln>
            <a:noFill/>
          </a:ln>
        </p:spPr>
      </p:pic>
      <p:sp>
        <p:nvSpPr>
          <p:cNvPr id="176" name="Google Shape;176;p22"/>
          <p:cNvSpPr txBox="1"/>
          <p:nvPr/>
        </p:nvSpPr>
        <p:spPr>
          <a:xfrm>
            <a:off x="2122551" y="563118"/>
            <a:ext cx="7508748" cy="8125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80" b="1" i="0">
                <a:solidFill>
                  <a:schemeClr val="dk1"/>
                </a:solidFill>
                <a:latin typeface="Arial"/>
                <a:ea typeface="Arial"/>
                <a:cs typeface="Arial"/>
                <a:sym typeface="Arial"/>
              </a:rPr>
              <a:t>The Proportionate Benefit Rule</a:t>
            </a:r>
            <a:r>
              <a:rPr lang="en-US" sz="2400" b="1" i="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2400" b="1" i="0">
                <a:solidFill>
                  <a:schemeClr val="dk1"/>
                </a:solidFill>
                <a:latin typeface="Arial"/>
                <a:ea typeface="Arial"/>
                <a:cs typeface="Arial"/>
                <a:sym typeface="Arial"/>
              </a:rPr>
              <a:t> 什么是合乎比例的利益?</a:t>
            </a:r>
            <a:endParaRPr sz="2400" b="1" i="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p:nvPr/>
        </p:nvSpPr>
        <p:spPr>
          <a:xfrm>
            <a:off x="2093976" y="563118"/>
            <a:ext cx="7508748" cy="8125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80" b="1" i="0">
                <a:solidFill>
                  <a:schemeClr val="dk1"/>
                </a:solidFill>
                <a:latin typeface="Arial"/>
                <a:ea typeface="Arial"/>
                <a:cs typeface="Arial"/>
                <a:sym typeface="Arial"/>
              </a:rPr>
              <a:t>The Proportionate Benefit Rule</a:t>
            </a:r>
            <a:r>
              <a:rPr lang="en-US" sz="2400" b="1" i="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2400" b="1" i="0">
                <a:solidFill>
                  <a:schemeClr val="dk1"/>
                </a:solidFill>
                <a:latin typeface="Arial"/>
                <a:ea typeface="Arial"/>
                <a:cs typeface="Arial"/>
                <a:sym typeface="Arial"/>
              </a:rPr>
              <a:t> 什么是合乎比例的利益?</a:t>
            </a:r>
            <a:endParaRPr sz="2400" b="1" i="0">
              <a:solidFill>
                <a:schemeClr val="dk1"/>
              </a:solidFill>
              <a:latin typeface="Arial"/>
              <a:ea typeface="Arial"/>
              <a:cs typeface="Arial"/>
              <a:sym typeface="Arial"/>
            </a:endParaRPr>
          </a:p>
        </p:txBody>
      </p:sp>
      <p:pic>
        <p:nvPicPr>
          <p:cNvPr id="182" name="Google Shape;182;p23"/>
          <p:cNvPicPr preferRelativeResize="0"/>
          <p:nvPr/>
        </p:nvPicPr>
        <p:blipFill rotWithShape="1">
          <a:blip r:embed="rId3">
            <a:alphaModFix/>
          </a:blip>
          <a:srcRect/>
          <a:stretch/>
        </p:blipFill>
        <p:spPr>
          <a:xfrm>
            <a:off x="2093976" y="1375411"/>
            <a:ext cx="5765292" cy="484251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p:nvPr/>
        </p:nvSpPr>
        <p:spPr>
          <a:xfrm>
            <a:off x="1231392" y="636271"/>
            <a:ext cx="8679520" cy="960023"/>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520" b="1" i="0">
                <a:solidFill>
                  <a:schemeClr val="dk1"/>
                </a:solidFill>
                <a:latin typeface="Microsoft JhengHei"/>
                <a:ea typeface="Microsoft JhengHei"/>
                <a:cs typeface="Microsoft JhengHei"/>
                <a:sym typeface="Microsoft JhengHei"/>
              </a:rPr>
              <a:t>THE SUMMARY OF BENEFITS OF THE PLAN</a:t>
            </a:r>
            <a:br>
              <a:rPr lang="en-US" sz="2520" b="1" i="0">
                <a:solidFill>
                  <a:schemeClr val="dk1"/>
                </a:solidFill>
                <a:latin typeface="Microsoft JhengHei"/>
                <a:ea typeface="Microsoft JhengHei"/>
                <a:cs typeface="Microsoft JhengHei"/>
                <a:sym typeface="Microsoft JhengHei"/>
              </a:rPr>
            </a:br>
            <a:r>
              <a:rPr lang="en-US" sz="2520" b="1" i="0">
                <a:solidFill>
                  <a:schemeClr val="dk1"/>
                </a:solidFill>
                <a:latin typeface="Microsoft JhengHei"/>
                <a:ea typeface="Microsoft JhengHei"/>
                <a:cs typeface="Microsoft JhengHei"/>
                <a:sym typeface="Microsoft JhengHei"/>
              </a:rPr>
              <a:t>计划优势</a:t>
            </a:r>
            <a:endParaRPr sz="2520" b="0" i="0">
              <a:solidFill>
                <a:schemeClr val="dk1"/>
              </a:solidFill>
              <a:latin typeface="Microsoft JhengHei"/>
              <a:ea typeface="Microsoft JhengHei"/>
              <a:cs typeface="Microsoft JhengHei"/>
              <a:sym typeface="Microsoft JhengHei"/>
            </a:endParaRPr>
          </a:p>
        </p:txBody>
      </p:sp>
      <p:sp>
        <p:nvSpPr>
          <p:cNvPr id="188" name="Google Shape;188;p24"/>
          <p:cNvSpPr/>
          <p:nvPr/>
        </p:nvSpPr>
        <p:spPr>
          <a:xfrm>
            <a:off x="1231280" y="1472087"/>
            <a:ext cx="9383264" cy="4398242"/>
          </a:xfrm>
          <a:prstGeom prst="rect">
            <a:avLst/>
          </a:prstGeom>
          <a:noFill/>
          <a:ln>
            <a:noFill/>
          </a:ln>
        </p:spPr>
        <p:txBody>
          <a:bodyPr spcFirstLastPara="1" wrap="square" lIns="0" tIns="0" rIns="0" bIns="0" anchor="t" anchorCtr="0">
            <a:normAutofit/>
          </a:bodyPr>
          <a:lstStyle/>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Asset Protection 资产保护</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Divorce-proof 避免离婚后的财产分割</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Privacy 隐密性</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Tax Efficiency 税务效率</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000000"/>
                </a:solidFill>
                <a:latin typeface="Microsoft JhengHei"/>
                <a:ea typeface="Microsoft JhengHei"/>
                <a:cs typeface="Microsoft JhengHei"/>
                <a:sym typeface="Microsoft JhengHei"/>
              </a:rPr>
              <a:t>Extremely Valuable Benefits – No Probate 无需遗嘱安排</a:t>
            </a:r>
            <a:endParaRPr sz="2280" b="1" i="0">
              <a:solidFill>
                <a:srgbClr val="000000"/>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Flexible Contribution 灵活供款</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Investment choices 投资选择</a:t>
            </a:r>
            <a:endParaRPr sz="2280" b="1" i="0">
              <a:solidFill>
                <a:srgbClr val="FFFFFF"/>
              </a:solidFill>
              <a:latin typeface="Microsoft JhengHei"/>
              <a:ea typeface="Microsoft JhengHei"/>
              <a:cs typeface="Microsoft JhengHei"/>
              <a:sym typeface="Microsoft JhengHei"/>
            </a:endParaRPr>
          </a:p>
          <a:p>
            <a:pPr marL="0" marR="0" lvl="0" indent="0" algn="l" rtl="0">
              <a:lnSpc>
                <a:spcPct val="150000"/>
              </a:lnSpc>
              <a:spcBef>
                <a:spcPts val="0"/>
              </a:spcBef>
              <a:spcAft>
                <a:spcPts val="0"/>
              </a:spcAft>
              <a:buNone/>
            </a:pPr>
            <a:endParaRPr sz="2280" b="1" i="0">
              <a:solidFill>
                <a:srgbClr val="FFFFFF"/>
              </a:solidFill>
              <a:latin typeface="Microsoft JhengHei"/>
              <a:ea typeface="Microsoft JhengHei"/>
              <a:cs typeface="Microsoft JhengHei"/>
              <a:sym typeface="Microsoft JhengHe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txBox="1">
            <a:spLocks noGrp="1"/>
          </p:cNvSpPr>
          <p:nvPr>
            <p:ph type="title"/>
          </p:nvPr>
        </p:nvSpPr>
        <p:spPr>
          <a:xfrm>
            <a:off x="838200" y="1045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Microsoft JhengHei"/>
              <a:buNone/>
            </a:pPr>
            <a:r>
              <a:rPr lang="en-US" sz="2400" b="1">
                <a:solidFill>
                  <a:schemeClr val="dk1"/>
                </a:solidFill>
                <a:latin typeface="Microsoft JhengHei"/>
                <a:ea typeface="Microsoft JhengHei"/>
                <a:cs typeface="Microsoft JhengHei"/>
                <a:sym typeface="Microsoft JhengHei"/>
              </a:rPr>
              <a:t>Extremely Valuable Benefits – No Probate</a:t>
            </a:r>
            <a:endParaRPr sz="2280" b="1">
              <a:solidFill>
                <a:schemeClr val="dk1"/>
              </a:solidFill>
              <a:latin typeface="Microsoft JhengHei"/>
              <a:ea typeface="Microsoft JhengHei"/>
              <a:cs typeface="Microsoft JhengHei"/>
              <a:sym typeface="Microsoft JhengHei"/>
            </a:endParaRPr>
          </a:p>
        </p:txBody>
      </p:sp>
      <p:pic>
        <p:nvPicPr>
          <p:cNvPr id="194" name="Google Shape;194;p25" descr="http://static.next.nextmedia.com/images/next-photos/NextMag/989/640pixfolder/N989-05F/989head_copy.jpg"/>
          <p:cNvPicPr preferRelativeResize="0"/>
          <p:nvPr/>
        </p:nvPicPr>
        <p:blipFill rotWithShape="1">
          <a:blip r:embed="rId3">
            <a:alphaModFix/>
          </a:blip>
          <a:srcRect/>
          <a:stretch/>
        </p:blipFill>
        <p:spPr>
          <a:xfrm>
            <a:off x="1174568" y="2819617"/>
            <a:ext cx="4681728" cy="3383280"/>
          </a:xfrm>
          <a:prstGeom prst="rect">
            <a:avLst/>
          </a:prstGeom>
          <a:noFill/>
          <a:ln>
            <a:noFill/>
          </a:ln>
        </p:spPr>
      </p:pic>
      <p:pic>
        <p:nvPicPr>
          <p:cNvPr id="195" name="Google Shape;195;p25" descr="http://i.ce.cn/ce/macro/more/201505/19/W020150519278531296591.jpg"/>
          <p:cNvPicPr preferRelativeResize="0"/>
          <p:nvPr/>
        </p:nvPicPr>
        <p:blipFill rotWithShape="1">
          <a:blip r:embed="rId4">
            <a:alphaModFix/>
          </a:blip>
          <a:srcRect/>
          <a:stretch/>
        </p:blipFill>
        <p:spPr>
          <a:xfrm>
            <a:off x="3718560" y="1051560"/>
            <a:ext cx="4572000" cy="2971800"/>
          </a:xfrm>
          <a:prstGeom prst="rect">
            <a:avLst/>
          </a:prstGeom>
          <a:noFill/>
          <a:ln>
            <a:noFill/>
          </a:ln>
        </p:spPr>
      </p:pic>
      <p:pic>
        <p:nvPicPr>
          <p:cNvPr id="196" name="Google Shape;196;p25" descr="http://1.bp.blogspot.com/-NeWZDUVZfAI/UIMmXfCVfEI/AAAAAAAAOog/cQDuNL0cWnw/s1600/%E9%BE%94%E5%AE%B6%E6%94%AC%E6%AC%8A+%E8%8F%AF%E6%87%8B%E7%B8%BD%E8%A3%81%E5%8A%88%E7%82%AE02.jpg"/>
          <p:cNvPicPr preferRelativeResize="0"/>
          <p:nvPr/>
        </p:nvPicPr>
        <p:blipFill rotWithShape="1">
          <a:blip r:embed="rId5">
            <a:alphaModFix/>
          </a:blip>
          <a:srcRect/>
          <a:stretch/>
        </p:blipFill>
        <p:spPr>
          <a:xfrm>
            <a:off x="6457976" y="3418929"/>
            <a:ext cx="4657726" cy="2783206"/>
          </a:xfrm>
          <a:prstGeom prst="rect">
            <a:avLst/>
          </a:prstGeom>
          <a:noFill/>
          <a:ln>
            <a:noFill/>
          </a:ln>
        </p:spPr>
      </p:pic>
      <p:sp>
        <p:nvSpPr>
          <p:cNvPr id="197" name="Google Shape;197;p25"/>
          <p:cNvSpPr txBox="1"/>
          <p:nvPr/>
        </p:nvSpPr>
        <p:spPr>
          <a:xfrm>
            <a:off x="838200" y="918210"/>
            <a:ext cx="2497074" cy="7571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60" b="1">
                <a:solidFill>
                  <a:schemeClr val="dk1"/>
                </a:solidFill>
                <a:latin typeface="Microsoft JhengHei"/>
                <a:ea typeface="Microsoft JhengHei"/>
                <a:cs typeface="Microsoft JhengHei"/>
                <a:sym typeface="Microsoft JhengHei"/>
              </a:rPr>
              <a:t>无需遗嘱安排</a:t>
            </a:r>
            <a:endParaRPr sz="216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216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520"/>
              <a:buFont typeface="Microsoft JhengHei"/>
              <a:buNone/>
            </a:pPr>
            <a:r>
              <a:rPr lang="en-US" sz="2520" b="1">
                <a:solidFill>
                  <a:schemeClr val="dk1"/>
                </a:solidFill>
                <a:latin typeface="Microsoft JhengHei"/>
                <a:ea typeface="Microsoft JhengHei"/>
                <a:cs typeface="Microsoft JhengHei"/>
                <a:sym typeface="Microsoft JhengHei"/>
              </a:rPr>
              <a:t>THE SUMMARY OF BENEFITS OF THE PLAN</a:t>
            </a:r>
            <a:br>
              <a:rPr lang="en-US" sz="2520" b="1">
                <a:solidFill>
                  <a:schemeClr val="dk1"/>
                </a:solidFill>
                <a:latin typeface="Microsoft JhengHei"/>
                <a:ea typeface="Microsoft JhengHei"/>
                <a:cs typeface="Microsoft JhengHei"/>
                <a:sym typeface="Microsoft JhengHei"/>
              </a:rPr>
            </a:br>
            <a:r>
              <a:rPr lang="en-US" sz="2520" b="1">
                <a:solidFill>
                  <a:schemeClr val="dk1"/>
                </a:solidFill>
                <a:latin typeface="Microsoft JhengHei"/>
                <a:ea typeface="Microsoft JhengHei"/>
                <a:cs typeface="Microsoft JhengHei"/>
                <a:sym typeface="Microsoft JhengHei"/>
              </a:rPr>
              <a:t>计划优势</a:t>
            </a:r>
            <a:endParaRPr sz="2520">
              <a:solidFill>
                <a:schemeClr val="dk1"/>
              </a:solidFill>
              <a:latin typeface="Microsoft JhengHei"/>
              <a:ea typeface="Microsoft JhengHei"/>
              <a:cs typeface="Microsoft JhengHei"/>
              <a:sym typeface="Microsoft JhengHei"/>
            </a:endParaRPr>
          </a:p>
        </p:txBody>
      </p:sp>
      <p:sp>
        <p:nvSpPr>
          <p:cNvPr id="203" name="Google Shape;203;p26"/>
          <p:cNvSpPr/>
          <p:nvPr/>
        </p:nvSpPr>
        <p:spPr>
          <a:xfrm>
            <a:off x="1249568" y="1498757"/>
            <a:ext cx="9383264" cy="4398242"/>
          </a:xfrm>
          <a:prstGeom prst="rect">
            <a:avLst/>
          </a:prstGeom>
          <a:noFill/>
          <a:ln>
            <a:noFill/>
          </a:ln>
        </p:spPr>
        <p:txBody>
          <a:bodyPr spcFirstLastPara="1" wrap="square" lIns="0" tIns="0" rIns="0" bIns="0" anchor="t" anchorCtr="0">
            <a:normAutofit/>
          </a:bodyPr>
          <a:lstStyle/>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Asset Protection 资产保护</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Divorce-proof 避免离婚后的财产分割</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Privacy 隐密性</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Tax Efficiency 税务效率</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BFBFBF"/>
                </a:solidFill>
                <a:latin typeface="Microsoft JhengHei"/>
                <a:ea typeface="Microsoft JhengHei"/>
                <a:cs typeface="Microsoft JhengHei"/>
                <a:sym typeface="Microsoft JhengHei"/>
              </a:rPr>
              <a:t>Extremely Valuable Benefits – No Probate 无需遗嘱安排</a:t>
            </a:r>
            <a:endParaRPr sz="2280" b="1" i="0">
              <a:solidFill>
                <a:srgbClr val="BFBFB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chemeClr val="dk1"/>
                </a:solidFill>
                <a:latin typeface="Microsoft JhengHei"/>
                <a:ea typeface="Microsoft JhengHei"/>
                <a:cs typeface="Microsoft JhengHei"/>
                <a:sym typeface="Microsoft JhengHei"/>
              </a:rPr>
              <a:t>Flexible Contribution 灵活供款</a:t>
            </a:r>
            <a:endParaRPr sz="2280" b="1" i="0">
              <a:solidFill>
                <a:schemeClr val="dk1"/>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Investment choices 投资选择</a:t>
            </a:r>
            <a:endParaRPr sz="2280" b="1" i="0">
              <a:solidFill>
                <a:srgbClr val="FFFFFF"/>
              </a:solidFill>
              <a:latin typeface="Microsoft JhengHei"/>
              <a:ea typeface="Microsoft JhengHei"/>
              <a:cs typeface="Microsoft JhengHei"/>
              <a:sym typeface="Microsoft JhengHe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7"/>
          <p:cNvPicPr preferRelativeResize="0"/>
          <p:nvPr/>
        </p:nvPicPr>
        <p:blipFill rotWithShape="1">
          <a:blip r:embed="rId3">
            <a:alphaModFix/>
          </a:blip>
          <a:srcRect/>
          <a:stretch/>
        </p:blipFill>
        <p:spPr>
          <a:xfrm>
            <a:off x="3122868" y="3235929"/>
            <a:ext cx="5126608" cy="2848115"/>
          </a:xfrm>
          <a:prstGeom prst="rect">
            <a:avLst/>
          </a:prstGeom>
          <a:noFill/>
          <a:ln>
            <a:noFill/>
          </a:ln>
        </p:spPr>
      </p:pic>
      <p:sp>
        <p:nvSpPr>
          <p:cNvPr id="209" name="Google Shape;209;p27"/>
          <p:cNvSpPr/>
          <p:nvPr/>
        </p:nvSpPr>
        <p:spPr>
          <a:xfrm>
            <a:off x="4247466" y="677726"/>
            <a:ext cx="4042845" cy="718528"/>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880" b="1" i="0">
                <a:solidFill>
                  <a:schemeClr val="dk1"/>
                </a:solidFill>
                <a:latin typeface="Microsoft JhengHei"/>
                <a:ea typeface="Microsoft JhengHei"/>
                <a:cs typeface="Microsoft JhengHei"/>
                <a:sym typeface="Microsoft JhengHei"/>
              </a:rPr>
              <a:t>Flexible Contribution</a:t>
            </a:r>
            <a:endParaRPr sz="2880" b="1" i="0">
              <a:solidFill>
                <a:schemeClr val="dk1"/>
              </a:solidFill>
              <a:latin typeface="Microsoft JhengHei"/>
              <a:ea typeface="Microsoft JhengHei"/>
              <a:cs typeface="Microsoft JhengHei"/>
              <a:sym typeface="Microsoft JhengHei"/>
            </a:endParaRPr>
          </a:p>
        </p:txBody>
      </p:sp>
      <p:sp>
        <p:nvSpPr>
          <p:cNvPr id="210" name="Google Shape;210;p27"/>
          <p:cNvSpPr/>
          <p:nvPr/>
        </p:nvSpPr>
        <p:spPr>
          <a:xfrm>
            <a:off x="2130897" y="1610868"/>
            <a:ext cx="8275984" cy="1625060"/>
          </a:xfrm>
          <a:prstGeom prst="rect">
            <a:avLst/>
          </a:prstGeom>
          <a:noFill/>
          <a:ln>
            <a:noFill/>
          </a:ln>
        </p:spPr>
        <p:txBody>
          <a:bodyPr spcFirstLastPara="1" wrap="square" lIns="109725" tIns="54850" rIns="109725" bIns="54850" anchor="t" anchorCtr="0">
            <a:spAutoFit/>
          </a:bodyPr>
          <a:lstStyle/>
          <a:p>
            <a:pPr marL="0" marR="0" lvl="0" indent="0" algn="ctr" rtl="0">
              <a:spcBef>
                <a:spcPts val="0"/>
              </a:spcBef>
              <a:spcAft>
                <a:spcPts val="0"/>
              </a:spcAft>
              <a:buNone/>
            </a:pPr>
            <a:r>
              <a:rPr lang="en-US" sz="6480" b="1">
                <a:solidFill>
                  <a:schemeClr val="dk1"/>
                </a:solidFill>
                <a:latin typeface="Microsoft JhengHei"/>
                <a:ea typeface="Microsoft JhengHei"/>
                <a:cs typeface="Microsoft JhengHei"/>
                <a:sym typeface="Microsoft JhengHei"/>
              </a:rPr>
              <a:t>随时供款，无上限</a:t>
            </a:r>
            <a:endParaRPr sz="6480" b="1">
              <a:solidFill>
                <a:schemeClr val="dk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en-US" sz="3359" b="1">
                <a:solidFill>
                  <a:schemeClr val="dk1"/>
                </a:solidFill>
                <a:latin typeface="Microsoft JhengHei"/>
                <a:ea typeface="Microsoft JhengHei"/>
                <a:cs typeface="Microsoft JhengHei"/>
                <a:sym typeface="Microsoft JhengHei"/>
              </a:rPr>
              <a:t>Contribute anytime and at any amount</a:t>
            </a:r>
            <a:endParaRPr sz="3359" b="1">
              <a:solidFill>
                <a:schemeClr val="dk1"/>
              </a:solidFill>
              <a:latin typeface="Microsoft JhengHei"/>
              <a:ea typeface="Microsoft JhengHei"/>
              <a:cs typeface="Microsoft JhengHei"/>
              <a:sym typeface="Microsoft JhengHei"/>
            </a:endParaRPr>
          </a:p>
        </p:txBody>
      </p:sp>
      <p:sp>
        <p:nvSpPr>
          <p:cNvPr id="211" name="Google Shape;211;p27"/>
          <p:cNvSpPr txBox="1"/>
          <p:nvPr/>
        </p:nvSpPr>
        <p:spPr>
          <a:xfrm>
            <a:off x="5454536" y="1203659"/>
            <a:ext cx="141577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Microsoft JhengHei"/>
                <a:ea typeface="Microsoft JhengHei"/>
                <a:cs typeface="Microsoft JhengHei"/>
                <a:sym typeface="Microsoft JhengHei"/>
              </a:rPr>
              <a:t>灵活供款</a:t>
            </a:r>
            <a:endParaRPr sz="240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p:cNvSpPr/>
          <p:nvPr/>
        </p:nvSpPr>
        <p:spPr>
          <a:xfrm>
            <a:off x="1232154" y="653797"/>
            <a:ext cx="8679520" cy="960023"/>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520" b="1" i="0">
                <a:solidFill>
                  <a:schemeClr val="dk1"/>
                </a:solidFill>
                <a:latin typeface="Microsoft JhengHei"/>
                <a:ea typeface="Microsoft JhengHei"/>
                <a:cs typeface="Microsoft JhengHei"/>
                <a:sym typeface="Microsoft JhengHei"/>
              </a:rPr>
              <a:t>THE SUMMARY OF BENEFITS OF THE PLAN</a:t>
            </a:r>
            <a:br>
              <a:rPr lang="en-US" sz="2520" b="1" i="0">
                <a:solidFill>
                  <a:schemeClr val="dk1"/>
                </a:solidFill>
                <a:latin typeface="Microsoft JhengHei"/>
                <a:ea typeface="Microsoft JhengHei"/>
                <a:cs typeface="Microsoft JhengHei"/>
                <a:sym typeface="Microsoft JhengHei"/>
              </a:rPr>
            </a:br>
            <a:r>
              <a:rPr lang="en-US" sz="2520" b="1" i="0">
                <a:solidFill>
                  <a:schemeClr val="dk1"/>
                </a:solidFill>
                <a:latin typeface="Microsoft JhengHei"/>
                <a:ea typeface="Microsoft JhengHei"/>
                <a:cs typeface="Microsoft JhengHei"/>
                <a:sym typeface="Microsoft JhengHei"/>
              </a:rPr>
              <a:t>计划优势</a:t>
            </a:r>
            <a:endParaRPr sz="2520" b="0" i="0">
              <a:solidFill>
                <a:schemeClr val="dk1"/>
              </a:solidFill>
              <a:latin typeface="Microsoft JhengHei"/>
              <a:ea typeface="Microsoft JhengHei"/>
              <a:cs typeface="Microsoft JhengHei"/>
              <a:sym typeface="Microsoft JhengHei"/>
            </a:endParaRPr>
          </a:p>
        </p:txBody>
      </p:sp>
      <p:sp>
        <p:nvSpPr>
          <p:cNvPr id="217" name="Google Shape;217;p28"/>
          <p:cNvSpPr/>
          <p:nvPr/>
        </p:nvSpPr>
        <p:spPr>
          <a:xfrm>
            <a:off x="1232042" y="1525427"/>
            <a:ext cx="9383264" cy="4398242"/>
          </a:xfrm>
          <a:prstGeom prst="rect">
            <a:avLst/>
          </a:prstGeom>
          <a:noFill/>
          <a:ln>
            <a:noFill/>
          </a:ln>
        </p:spPr>
        <p:txBody>
          <a:bodyPr spcFirstLastPara="1" wrap="square" lIns="0" tIns="0" rIns="0" bIns="0" anchor="t" anchorCtr="0">
            <a:normAutofit/>
          </a:bodyPr>
          <a:lstStyle/>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Asset Protection 资产保护</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Divorce-proof 避免离婚后的财产分割</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Privacy 隐密性</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Tax Efficiency 税务效率</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Bloodline beneficiaries only 受益人只限血缘亲属</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Extremely Valuable Benefits – No Probate 无需遗嘱安排</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Flexible Contribution 灵活供款</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000000"/>
                </a:solidFill>
                <a:latin typeface="Microsoft JhengHei"/>
                <a:ea typeface="Microsoft JhengHei"/>
                <a:cs typeface="Microsoft JhengHei"/>
                <a:sym typeface="Microsoft JhengHei"/>
              </a:rPr>
              <a:t>Investment choices </a:t>
            </a:r>
            <a:r>
              <a:rPr lang="en-US" sz="2280" b="1" i="0">
                <a:solidFill>
                  <a:srgbClr val="FFFFFF"/>
                </a:solidFill>
                <a:latin typeface="Microsoft JhengHei"/>
                <a:ea typeface="Microsoft JhengHei"/>
                <a:cs typeface="Microsoft JhengHei"/>
                <a:sym typeface="Microsoft JhengHei"/>
              </a:rPr>
              <a:t>投资选择</a:t>
            </a:r>
            <a:endParaRPr sz="2280" b="1" i="0">
              <a:solidFill>
                <a:srgbClr val="000000"/>
              </a:solidFill>
              <a:latin typeface="Microsoft JhengHei"/>
              <a:ea typeface="Microsoft JhengHei"/>
              <a:cs typeface="Microsoft JhengHei"/>
              <a:sym typeface="Microsoft JhengHei"/>
            </a:endParaRPr>
          </a:p>
          <a:p>
            <a:pPr marL="326898" marR="0" lvl="0" indent="-182118" algn="l" rtl="0">
              <a:lnSpc>
                <a:spcPct val="150000"/>
              </a:lnSpc>
              <a:spcBef>
                <a:spcPts val="0"/>
              </a:spcBef>
              <a:spcAft>
                <a:spcPts val="0"/>
              </a:spcAft>
              <a:buClr>
                <a:schemeClr val="dk1"/>
              </a:buClr>
              <a:buSzPts val="2280"/>
              <a:buFont typeface="Noto Sans Symbols"/>
              <a:buNone/>
            </a:pPr>
            <a:endParaRPr sz="2280" b="1" i="0">
              <a:solidFill>
                <a:srgbClr val="000000"/>
              </a:solidFill>
              <a:latin typeface="Microsoft JhengHei"/>
              <a:ea typeface="Microsoft JhengHei"/>
              <a:cs typeface="Microsoft JhengHei"/>
              <a:sym typeface="Microsoft JhengHe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280"/>
              <a:buFont typeface="Microsoft JhengHei"/>
              <a:buNone/>
            </a:pPr>
            <a:r>
              <a:rPr lang="en-US" sz="2280" b="1">
                <a:solidFill>
                  <a:schemeClr val="dk1"/>
                </a:solidFill>
                <a:latin typeface="Microsoft JhengHei"/>
                <a:ea typeface="Microsoft JhengHei"/>
                <a:cs typeface="Microsoft JhengHei"/>
                <a:sym typeface="Microsoft JhengHei"/>
              </a:rPr>
              <a:t>Investment power of trustee for ORS  Registered Plan</a:t>
            </a:r>
            <a:br>
              <a:rPr lang="en-US" sz="2280" b="1">
                <a:solidFill>
                  <a:schemeClr val="dk1"/>
                </a:solidFill>
                <a:latin typeface="Microsoft JhengHei"/>
                <a:ea typeface="Microsoft JhengHei"/>
                <a:cs typeface="Microsoft JhengHei"/>
                <a:sym typeface="Microsoft JhengHei"/>
              </a:rPr>
            </a:br>
            <a:r>
              <a:rPr lang="en-US" sz="2280" b="1">
                <a:solidFill>
                  <a:schemeClr val="dk1"/>
                </a:solidFill>
                <a:latin typeface="Microsoft JhengHei"/>
                <a:ea typeface="Microsoft JhengHei"/>
                <a:cs typeface="Microsoft JhengHei"/>
                <a:sym typeface="Microsoft JhengHei"/>
              </a:rPr>
              <a:t>计划受托人的投资</a:t>
            </a:r>
            <a:endParaRPr sz="2280" b="1">
              <a:solidFill>
                <a:schemeClr val="dk1"/>
              </a:solidFill>
              <a:latin typeface="Microsoft JhengHei"/>
              <a:ea typeface="Microsoft JhengHei"/>
              <a:cs typeface="Microsoft JhengHei"/>
              <a:sym typeface="Microsoft JhengHei"/>
            </a:endParaRPr>
          </a:p>
        </p:txBody>
      </p:sp>
      <p:graphicFrame>
        <p:nvGraphicFramePr>
          <p:cNvPr id="224" name="Google Shape;224;p29"/>
          <p:cNvGraphicFramePr/>
          <p:nvPr/>
        </p:nvGraphicFramePr>
        <p:xfrm>
          <a:off x="1798320" y="1417322"/>
          <a:ext cx="7955300" cy="4518950"/>
        </p:xfrm>
        <a:graphic>
          <a:graphicData uri="http://schemas.openxmlformats.org/drawingml/2006/table">
            <a:tbl>
              <a:tblPr>
                <a:noFill/>
                <a:tableStyleId>{4B317913-1C00-4120-833A-F5564184A194}</a:tableStyleId>
              </a:tblPr>
              <a:tblGrid>
                <a:gridCol w="5375200">
                  <a:extLst>
                    <a:ext uri="{9D8B030D-6E8A-4147-A177-3AD203B41FA5}">
                      <a16:colId xmlns:a16="http://schemas.microsoft.com/office/drawing/2014/main" val="20000"/>
                    </a:ext>
                  </a:extLst>
                </a:gridCol>
                <a:gridCol w="2580100">
                  <a:extLst>
                    <a:ext uri="{9D8B030D-6E8A-4147-A177-3AD203B41FA5}">
                      <a16:colId xmlns:a16="http://schemas.microsoft.com/office/drawing/2014/main" val="20001"/>
                    </a:ext>
                  </a:extLst>
                </a:gridCol>
              </a:tblGrid>
              <a:tr h="587375">
                <a:tc>
                  <a:txBody>
                    <a:bodyPr/>
                    <a:lstStyle/>
                    <a:p>
                      <a:pPr marL="0" marR="0" lvl="0" indent="0" algn="l" rtl="0">
                        <a:lnSpc>
                          <a:spcPct val="107000"/>
                        </a:lnSpc>
                        <a:spcBef>
                          <a:spcPts val="0"/>
                        </a:spcBef>
                        <a:spcAft>
                          <a:spcPts val="0"/>
                        </a:spcAft>
                        <a:buNone/>
                      </a:pPr>
                      <a:r>
                        <a:rPr lang="en-US" sz="1400" b="1" u="none" strike="noStrike" cap="none">
                          <a:solidFill>
                            <a:schemeClr val="lt1"/>
                          </a:solidFill>
                          <a:latin typeface="Microsoft JhengHei"/>
                          <a:ea typeface="Microsoft JhengHei"/>
                          <a:cs typeface="Microsoft JhengHei"/>
                          <a:sym typeface="Microsoft JhengHei"/>
                        </a:rPr>
                        <a:t>ASSET CLASS 资产类别</a:t>
                      </a:r>
                      <a:endParaRPr sz="1400" b="1" u="none" strike="noStrike" cap="none">
                        <a:solidFill>
                          <a:schemeClr val="lt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8000"/>
                    </a:solidFill>
                  </a:tcPr>
                </a:tc>
                <a:tc>
                  <a:txBody>
                    <a:bodyPr/>
                    <a:lstStyle/>
                    <a:p>
                      <a:pPr marL="0" marR="0" lvl="0" indent="0" algn="ctr" rtl="0">
                        <a:lnSpc>
                          <a:spcPct val="107000"/>
                        </a:lnSpc>
                        <a:spcBef>
                          <a:spcPts val="0"/>
                        </a:spcBef>
                        <a:spcAft>
                          <a:spcPts val="0"/>
                        </a:spcAft>
                        <a:buNone/>
                      </a:pPr>
                      <a:r>
                        <a:rPr lang="en-US" sz="1400" b="1" u="none" strike="noStrike" cap="none">
                          <a:latin typeface="Microsoft JhengHei"/>
                          <a:ea typeface="Microsoft JhengHei"/>
                          <a:cs typeface="Microsoft JhengHei"/>
                          <a:sym typeface="Microsoft JhengHei"/>
                        </a:rPr>
                        <a:t>REGISTERED</a:t>
                      </a:r>
                      <a:endParaRPr/>
                    </a:p>
                    <a:p>
                      <a:pPr marL="0" marR="0" lvl="0" indent="0" algn="ctr" rtl="0">
                        <a:lnSpc>
                          <a:spcPct val="107000"/>
                        </a:lnSpc>
                        <a:spcBef>
                          <a:spcPts val="0"/>
                        </a:spcBef>
                        <a:spcAft>
                          <a:spcPts val="0"/>
                        </a:spcAft>
                        <a:buNone/>
                      </a:pPr>
                      <a:r>
                        <a:rPr lang="en-US" sz="1400" b="1" u="none" strike="noStrike" cap="none">
                          <a:latin typeface="Microsoft JhengHei"/>
                          <a:ea typeface="Microsoft JhengHei"/>
                          <a:cs typeface="Microsoft JhengHei"/>
                          <a:sym typeface="Microsoft JhengHei"/>
                        </a:rPr>
                        <a:t>注册计划</a:t>
                      </a:r>
                      <a:endParaRPr sz="1400" b="1"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8000"/>
                    </a:solidFill>
                  </a:tcPr>
                </a:tc>
                <a:extLst>
                  <a:ext uri="{0D108BD9-81ED-4DB2-BD59-A6C34878D82A}">
                    <a16:rowId xmlns:a16="http://schemas.microsoft.com/office/drawing/2014/main" val="10000"/>
                  </a:ext>
                </a:extLst>
              </a:tr>
              <a:tr h="391575">
                <a:tc>
                  <a:txBody>
                    <a:bodyPr/>
                    <a:lstStyle/>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EXCHANGE TRADED FUNDS 交易所基金 </a:t>
                      </a:r>
                      <a:endParaRPr sz="1400" b="0" u="none" strike="noStrike" cap="none">
                        <a:solidFill>
                          <a:schemeClr val="dk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D59B"/>
                    </a:solidFill>
                  </a:tcPr>
                </a:tc>
                <a:tc>
                  <a:txBody>
                    <a:bodyPr/>
                    <a:lstStyle/>
                    <a:p>
                      <a:pPr marL="0" marR="0" lvl="0" indent="0" algn="ctr"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0"/>
                    </a:solidFill>
                  </a:tcPr>
                </a:tc>
                <a:extLst>
                  <a:ext uri="{0D108BD9-81ED-4DB2-BD59-A6C34878D82A}">
                    <a16:rowId xmlns:a16="http://schemas.microsoft.com/office/drawing/2014/main" val="10001"/>
                  </a:ext>
                </a:extLst>
              </a:tr>
              <a:tr h="423600">
                <a:tc>
                  <a:txBody>
                    <a:bodyPr/>
                    <a:lstStyle/>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LISTED SHARES 上市公司股票</a:t>
                      </a:r>
                      <a:endParaRPr sz="1400" b="0" u="none" strike="noStrike" cap="none">
                        <a:solidFill>
                          <a:schemeClr val="dk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D59B"/>
                    </a:solidFill>
                  </a:tcPr>
                </a:tc>
                <a:tc>
                  <a:txBody>
                    <a:bodyPr/>
                    <a:lstStyle/>
                    <a:p>
                      <a:pPr marL="0" marR="0" lvl="0" indent="0" algn="ctr"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F3E9"/>
                    </a:solidFill>
                  </a:tcPr>
                </a:tc>
                <a:extLst>
                  <a:ext uri="{0D108BD9-81ED-4DB2-BD59-A6C34878D82A}">
                    <a16:rowId xmlns:a16="http://schemas.microsoft.com/office/drawing/2014/main" val="10002"/>
                  </a:ext>
                </a:extLst>
              </a:tr>
              <a:tr h="530050">
                <a:tc>
                  <a:txBody>
                    <a:bodyPr/>
                    <a:lstStyle/>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PRIVATE COMPANY SHARES 私人公司股票</a:t>
                      </a:r>
                      <a:endParaRPr sz="1400" b="0" u="none" strike="noStrike" cap="none">
                        <a:solidFill>
                          <a:schemeClr val="dk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D59B"/>
                    </a:solidFill>
                  </a:tcPr>
                </a:tc>
                <a:tc>
                  <a:txBody>
                    <a:bodyPr/>
                    <a:lstStyle/>
                    <a:p>
                      <a:pPr marL="0" marR="0" lvl="0" indent="0" algn="ctr"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 (up to 10% of fund value)</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0"/>
                    </a:solidFill>
                  </a:tcPr>
                </a:tc>
                <a:extLst>
                  <a:ext uri="{0D108BD9-81ED-4DB2-BD59-A6C34878D82A}">
                    <a16:rowId xmlns:a16="http://schemas.microsoft.com/office/drawing/2014/main" val="10003"/>
                  </a:ext>
                </a:extLst>
              </a:tr>
              <a:tr h="348150">
                <a:tc>
                  <a:txBody>
                    <a:bodyPr/>
                    <a:lstStyle/>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CASH FOREIGN CURRENCIES 外汇</a:t>
                      </a:r>
                      <a:endParaRPr sz="1400" b="0" u="none" strike="noStrike" cap="none">
                        <a:solidFill>
                          <a:schemeClr val="dk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D59B"/>
                    </a:solidFill>
                  </a:tcPr>
                </a:tc>
                <a:tc>
                  <a:txBody>
                    <a:bodyPr/>
                    <a:lstStyle/>
                    <a:p>
                      <a:pPr marL="0" marR="0" lvl="0" indent="0" algn="ctr" rtl="0">
                        <a:lnSpc>
                          <a:spcPct val="107000"/>
                        </a:lnSpc>
                        <a:spcBef>
                          <a:spcPts val="0"/>
                        </a:spcBef>
                        <a:spcAft>
                          <a:spcPts val="0"/>
                        </a:spcAft>
                        <a:buClr>
                          <a:schemeClr val="dk1"/>
                        </a:buClr>
                        <a:buSzPts val="1400"/>
                        <a:buFont typeface="Microsoft JhengHei"/>
                        <a:buNone/>
                      </a:pPr>
                      <a:r>
                        <a:rPr lang="en-US" sz="1400" b="0" u="none" strike="noStrike" cap="none">
                          <a:latin typeface="Microsoft JhengHei"/>
                          <a:ea typeface="Microsoft JhengHei"/>
                          <a:cs typeface="Microsoft JhengHei"/>
                          <a:sym typeface="Microsoft JhengHei"/>
                        </a:rPr>
                        <a:t>✔</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F3E9"/>
                    </a:solidFill>
                  </a:tcPr>
                </a:tc>
                <a:extLst>
                  <a:ext uri="{0D108BD9-81ED-4DB2-BD59-A6C34878D82A}">
                    <a16:rowId xmlns:a16="http://schemas.microsoft.com/office/drawing/2014/main" val="10004"/>
                  </a:ext>
                </a:extLst>
              </a:tr>
              <a:tr h="293675">
                <a:tc>
                  <a:txBody>
                    <a:bodyPr/>
                    <a:lstStyle/>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BONDS 债券</a:t>
                      </a:r>
                      <a:endParaRPr sz="1400" b="0" u="none" strike="noStrike" cap="none">
                        <a:solidFill>
                          <a:schemeClr val="dk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D59B"/>
                    </a:solidFill>
                  </a:tcPr>
                </a:tc>
                <a:tc>
                  <a:txBody>
                    <a:bodyPr/>
                    <a:lstStyle/>
                    <a:p>
                      <a:pPr marL="0" marR="0" lvl="0" indent="0" algn="ctr"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0"/>
                    </a:solidFill>
                  </a:tcPr>
                </a:tc>
                <a:extLst>
                  <a:ext uri="{0D108BD9-81ED-4DB2-BD59-A6C34878D82A}">
                    <a16:rowId xmlns:a16="http://schemas.microsoft.com/office/drawing/2014/main" val="10005"/>
                  </a:ext>
                </a:extLst>
              </a:tr>
              <a:tr h="602975">
                <a:tc>
                  <a:txBody>
                    <a:bodyPr/>
                    <a:lstStyle/>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UNIT TRUSTS/MUTUAL FUNDS </a:t>
                      </a:r>
                      <a:endParaRPr/>
                    </a:p>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单位信托 /互惠基金</a:t>
                      </a:r>
                      <a:endParaRPr sz="1400" b="0" u="none" strike="noStrike" cap="none">
                        <a:solidFill>
                          <a:schemeClr val="dk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D59B"/>
                    </a:solidFill>
                  </a:tcPr>
                </a:tc>
                <a:tc>
                  <a:txBody>
                    <a:bodyPr/>
                    <a:lstStyle/>
                    <a:p>
                      <a:pPr marL="0" marR="0" lvl="0" indent="0" algn="ctr"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F3E9"/>
                    </a:solidFill>
                  </a:tcPr>
                </a:tc>
                <a:extLst>
                  <a:ext uri="{0D108BD9-81ED-4DB2-BD59-A6C34878D82A}">
                    <a16:rowId xmlns:a16="http://schemas.microsoft.com/office/drawing/2014/main" val="10006"/>
                  </a:ext>
                </a:extLst>
              </a:tr>
              <a:tr h="670775">
                <a:tc>
                  <a:txBody>
                    <a:bodyPr/>
                    <a:lstStyle/>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COMMERCIAL DEVELOPMENTS 商业开发</a:t>
                      </a:r>
                      <a:endParaRPr sz="1400" b="0" u="none" strike="noStrike" cap="none">
                        <a:solidFill>
                          <a:schemeClr val="dk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D59B"/>
                    </a:solidFill>
                  </a:tcPr>
                </a:tc>
                <a:tc>
                  <a:txBody>
                    <a:bodyPr/>
                    <a:lstStyle/>
                    <a:p>
                      <a:pPr marL="0" marR="0" lvl="0" indent="0" algn="ctr"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Only REITS</a:t>
                      </a:r>
                      <a:endParaRPr/>
                    </a:p>
                    <a:p>
                      <a:pPr marL="0" marR="0" lvl="0" indent="0" algn="ctr"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只限上市公司</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0"/>
                    </a:solidFill>
                  </a:tcPr>
                </a:tc>
                <a:extLst>
                  <a:ext uri="{0D108BD9-81ED-4DB2-BD59-A6C34878D82A}">
                    <a16:rowId xmlns:a16="http://schemas.microsoft.com/office/drawing/2014/main" val="10007"/>
                  </a:ext>
                </a:extLst>
              </a:tr>
              <a:tr h="670775">
                <a:tc>
                  <a:txBody>
                    <a:bodyPr/>
                    <a:lstStyle/>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INSURANCE POLICIES 保險計劃 </a:t>
                      </a:r>
                      <a:endParaRPr sz="1400" b="0" u="none" strike="noStrike" cap="none">
                        <a:solidFill>
                          <a:schemeClr val="dk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D59B"/>
                    </a:solidFill>
                  </a:tcPr>
                </a:tc>
                <a:tc>
                  <a:txBody>
                    <a:bodyPr/>
                    <a:lstStyle/>
                    <a:p>
                      <a:pPr marL="0" marR="0" lvl="0" indent="0" algn="ctr" rtl="0">
                        <a:lnSpc>
                          <a:spcPct val="107000"/>
                        </a:lnSpc>
                        <a:spcBef>
                          <a:spcPts val="0"/>
                        </a:spcBef>
                        <a:spcAft>
                          <a:spcPts val="0"/>
                        </a:spcAft>
                        <a:buClr>
                          <a:schemeClr val="dk1"/>
                        </a:buClr>
                        <a:buSzPts val="1400"/>
                        <a:buFont typeface="Microsoft JhengHei"/>
                        <a:buNone/>
                      </a:pPr>
                      <a:r>
                        <a:rPr lang="en-US" sz="1400" b="0" u="none" strike="noStrike" cap="none">
                          <a:latin typeface="Microsoft JhengHei"/>
                          <a:ea typeface="Microsoft JhengHei"/>
                          <a:cs typeface="Microsoft JhengHei"/>
                          <a:sym typeface="Microsoft JhengHei"/>
                        </a:rPr>
                        <a:t>✔</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0"/>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p:nvPr/>
        </p:nvSpPr>
        <p:spPr>
          <a:xfrm>
            <a:off x="1216033" y="636867"/>
            <a:ext cx="8261669" cy="452363"/>
          </a:xfrm>
          <a:prstGeom prst="rect">
            <a:avLst/>
          </a:prstGeom>
          <a:noFill/>
          <a:ln>
            <a:noFill/>
          </a:ln>
        </p:spPr>
        <p:txBody>
          <a:bodyPr spcFirstLastPara="1" wrap="square" lIns="0" tIns="9075" rIns="0" bIns="0" anchor="t" anchorCtr="0">
            <a:spAutoFit/>
          </a:bodyPr>
          <a:lstStyle/>
          <a:p>
            <a:pPr marL="9144" marR="0" lvl="0" indent="0" algn="l" rtl="0">
              <a:spcBef>
                <a:spcPts val="0"/>
              </a:spcBef>
              <a:spcAft>
                <a:spcPts val="0"/>
              </a:spcAft>
              <a:buNone/>
            </a:pPr>
            <a:r>
              <a:rPr lang="en-US" sz="2880" b="1" i="0" u="none" strike="noStrike" cap="none">
                <a:solidFill>
                  <a:schemeClr val="dk1"/>
                </a:solidFill>
                <a:latin typeface="Microsoft JhengHei"/>
                <a:ea typeface="Microsoft JhengHei"/>
                <a:cs typeface="Microsoft JhengHei"/>
                <a:sym typeface="Microsoft JhengHei"/>
              </a:rPr>
              <a:t>Hong Kong – An International Trust Centre</a:t>
            </a:r>
            <a:endParaRPr sz="2880" b="1" i="0" u="none" strike="noStrike" cap="none">
              <a:solidFill>
                <a:schemeClr val="dk1"/>
              </a:solidFill>
              <a:latin typeface="Microsoft JhengHei"/>
              <a:ea typeface="Microsoft JhengHei"/>
              <a:cs typeface="Microsoft JhengHei"/>
              <a:sym typeface="Microsoft JhengHei"/>
            </a:endParaRPr>
          </a:p>
        </p:txBody>
      </p:sp>
      <p:sp>
        <p:nvSpPr>
          <p:cNvPr id="56" name="Google Shape;56;p3"/>
          <p:cNvSpPr/>
          <p:nvPr/>
        </p:nvSpPr>
        <p:spPr>
          <a:xfrm>
            <a:off x="1216457" y="1284792"/>
            <a:ext cx="8261669" cy="7182800"/>
          </a:xfrm>
          <a:prstGeom prst="rect">
            <a:avLst/>
          </a:prstGeom>
          <a:noFill/>
          <a:ln>
            <a:noFill/>
          </a:ln>
        </p:spPr>
        <p:txBody>
          <a:bodyPr spcFirstLastPara="1" wrap="square" lIns="65325" tIns="32650" rIns="65325" bIns="32650" anchor="t" anchorCtr="0">
            <a:spAutoFit/>
          </a:bodyPr>
          <a:lstStyle/>
          <a:p>
            <a:pPr marL="408432" marR="0" lvl="0" indent="-408432" algn="l" rtl="0">
              <a:spcBef>
                <a:spcPts val="0"/>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Well established legal system based on English common law</a:t>
            </a:r>
            <a:endParaRPr/>
          </a:p>
          <a:p>
            <a:pPr marL="408432" marR="0" lvl="0" indent="-408432" algn="l" rtl="0">
              <a:spcBef>
                <a:spcPts val="1284"/>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完善的基于英国普通法的法律制度</a:t>
            </a:r>
            <a:endParaRPr sz="1679" b="0" i="0" u="none" strike="noStrike" cap="none">
              <a:solidFill>
                <a:schemeClr val="dk1"/>
              </a:solidFill>
              <a:latin typeface="Calibri"/>
              <a:ea typeface="Calibri"/>
              <a:cs typeface="Calibri"/>
              <a:sym typeface="Calibri"/>
            </a:endParaRPr>
          </a:p>
          <a:p>
            <a:pPr marL="408432" marR="0" lvl="0" indent="-408432" algn="l" rtl="0">
              <a:spcBef>
                <a:spcPts val="1284"/>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Given a long history of over 100 years from 1903, Hong Kong Trust Law is comprehensive and sophisticated.</a:t>
            </a:r>
            <a:endParaRPr/>
          </a:p>
          <a:p>
            <a:pPr marL="408432" marR="0" lvl="0" indent="-408432" algn="l" rtl="0">
              <a:spcBef>
                <a:spcPts val="1284"/>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自1903年以来已有一百多年的悠久历史，《香港信托法》是全面而完善的。</a:t>
            </a:r>
            <a:endParaRPr sz="1679" b="0" i="0" u="none" strike="noStrike" cap="none">
              <a:solidFill>
                <a:schemeClr val="dk1"/>
              </a:solidFill>
              <a:latin typeface="Calibri"/>
              <a:ea typeface="Calibri"/>
              <a:cs typeface="Calibri"/>
              <a:sym typeface="Calibri"/>
            </a:endParaRPr>
          </a:p>
          <a:p>
            <a:pPr marL="408432" marR="0" lvl="0" indent="-408432" algn="l" rtl="0">
              <a:spcBef>
                <a:spcPts val="1284"/>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Favorable tax regime</a:t>
            </a:r>
            <a:endParaRPr/>
          </a:p>
          <a:p>
            <a:pPr marL="408432" marR="0" lvl="0" indent="-408432" algn="l" rtl="0">
              <a:spcBef>
                <a:spcPts val="1284"/>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有利的税收制度</a:t>
            </a:r>
            <a:endParaRPr sz="1679" b="0" i="0" u="none" strike="noStrike" cap="none">
              <a:solidFill>
                <a:schemeClr val="dk1"/>
              </a:solidFill>
              <a:latin typeface="Calibri"/>
              <a:ea typeface="Calibri"/>
              <a:cs typeface="Calibri"/>
              <a:sym typeface="Calibri"/>
            </a:endParaRPr>
          </a:p>
          <a:p>
            <a:pPr marL="408432" marR="0" lvl="0" indent="-408432" algn="l" rtl="0">
              <a:spcBef>
                <a:spcPts val="1284"/>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Perpetuity Period of Trust</a:t>
            </a:r>
            <a:endParaRPr/>
          </a:p>
          <a:p>
            <a:pPr marL="408432" marR="0" lvl="0" indent="-408432" algn="l" rtl="0">
              <a:spcBef>
                <a:spcPts val="1284"/>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永续期</a:t>
            </a:r>
            <a:endParaRPr sz="1679" b="0" i="0" u="none" strike="noStrike" cap="none">
              <a:solidFill>
                <a:schemeClr val="dk1"/>
              </a:solidFill>
              <a:latin typeface="Calibri"/>
              <a:ea typeface="Calibri"/>
              <a:cs typeface="Calibri"/>
              <a:sym typeface="Calibri"/>
            </a:endParaRPr>
          </a:p>
          <a:p>
            <a:pPr marL="408432" marR="0" lvl="0" indent="-408432" algn="l" rtl="0">
              <a:spcBef>
                <a:spcPts val="1284"/>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reputable international financial Centre</a:t>
            </a:r>
            <a:endParaRPr/>
          </a:p>
          <a:p>
            <a:pPr marL="408432" marR="0" lvl="0" indent="-408432" algn="l" rtl="0">
              <a:spcBef>
                <a:spcPts val="1284"/>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信誉卓著的国际金融中心</a:t>
            </a:r>
            <a:endParaRPr sz="1679" b="0" i="0" u="none" strike="noStrike" cap="none">
              <a:solidFill>
                <a:schemeClr val="dk1"/>
              </a:solidFill>
              <a:latin typeface="Calibri"/>
              <a:ea typeface="Calibri"/>
              <a:cs typeface="Calibri"/>
              <a:sym typeface="Calibri"/>
            </a:endParaRPr>
          </a:p>
          <a:p>
            <a:pPr marL="408432" marR="0" lvl="0" indent="-248412" algn="l" rtl="0">
              <a:spcBef>
                <a:spcPts val="1284"/>
              </a:spcBef>
              <a:spcAft>
                <a:spcPts val="0"/>
              </a:spcAft>
              <a:buClr>
                <a:schemeClr val="dk1"/>
              </a:buClr>
              <a:buSzPts val="2520"/>
              <a:buFont typeface="Arial"/>
              <a:buNone/>
            </a:pPr>
            <a:endParaRPr sz="2520" b="0" i="0" u="none" strike="noStrike" cap="none">
              <a:solidFill>
                <a:schemeClr val="dk1"/>
              </a:solidFill>
              <a:latin typeface="Calibri"/>
              <a:ea typeface="Calibri"/>
              <a:cs typeface="Calibri"/>
              <a:sym typeface="Calibri"/>
            </a:endParaRPr>
          </a:p>
          <a:p>
            <a:pPr marL="408432" marR="0" lvl="0" indent="-248412" algn="l" rtl="0">
              <a:spcBef>
                <a:spcPts val="1284"/>
              </a:spcBef>
              <a:spcAft>
                <a:spcPts val="0"/>
              </a:spcAft>
              <a:buClr>
                <a:schemeClr val="dk1"/>
              </a:buClr>
              <a:buSzPts val="2520"/>
              <a:buFont typeface="Arial"/>
              <a:buNone/>
            </a:pPr>
            <a:endParaRPr sz="2520" b="0" i="0" u="none" strike="noStrike" cap="none">
              <a:solidFill>
                <a:schemeClr val="dk1"/>
              </a:solidFill>
              <a:latin typeface="Calibri"/>
              <a:ea typeface="Calibri"/>
              <a:cs typeface="Calibri"/>
              <a:sym typeface="Calibri"/>
            </a:endParaRPr>
          </a:p>
          <a:p>
            <a:pPr marL="408432" marR="0" lvl="0" indent="-248412" algn="l" rtl="0">
              <a:spcBef>
                <a:spcPts val="1284"/>
              </a:spcBef>
              <a:spcAft>
                <a:spcPts val="0"/>
              </a:spcAft>
              <a:buClr>
                <a:schemeClr val="dk1"/>
              </a:buClr>
              <a:buSzPts val="2520"/>
              <a:buFont typeface="Arial"/>
              <a:buNone/>
            </a:pPr>
            <a:endParaRPr sz="2520" b="0" i="0" u="none" strike="noStrike" cap="none">
              <a:solidFill>
                <a:schemeClr val="dk1"/>
              </a:solidFill>
              <a:latin typeface="Calibri"/>
              <a:ea typeface="Calibri"/>
              <a:cs typeface="Calibri"/>
              <a:sym typeface="Calibri"/>
            </a:endParaRPr>
          </a:p>
          <a:p>
            <a:pPr marL="408432" marR="0" lvl="0" indent="-248412" algn="l" rtl="0">
              <a:spcBef>
                <a:spcPts val="1284"/>
              </a:spcBef>
              <a:spcAft>
                <a:spcPts val="0"/>
              </a:spcAft>
              <a:buClr>
                <a:schemeClr val="dk1"/>
              </a:buClr>
              <a:buSzPts val="2520"/>
              <a:buFont typeface="Arial"/>
              <a:buNone/>
            </a:pPr>
            <a:endParaRPr sz="2520" b="0" i="0" u="none" strike="noStrike" cap="none">
              <a:solidFill>
                <a:schemeClr val="dk1"/>
              </a:solidFill>
              <a:latin typeface="Calibri"/>
              <a:ea typeface="Calibri"/>
              <a:cs typeface="Calibri"/>
              <a:sym typeface="Calibri"/>
            </a:endParaRPr>
          </a:p>
          <a:p>
            <a:pPr marL="408432" marR="0" lvl="0" indent="-248412" algn="l" rtl="0">
              <a:spcBef>
                <a:spcPts val="1284"/>
              </a:spcBef>
              <a:spcAft>
                <a:spcPts val="0"/>
              </a:spcAft>
              <a:buClr>
                <a:schemeClr val="dk1"/>
              </a:buClr>
              <a:buSzPts val="2520"/>
              <a:buFont typeface="Arial"/>
              <a:buNone/>
            </a:pPr>
            <a:endParaRPr sz="2520" b="0" i="0" u="none" strike="noStrike" cap="none">
              <a:solidFill>
                <a:schemeClr val="dk1"/>
              </a:solidFill>
              <a:latin typeface="Calibri"/>
              <a:ea typeface="Calibri"/>
              <a:cs typeface="Calibri"/>
              <a:sym typeface="Calibri"/>
            </a:endParaRPr>
          </a:p>
        </p:txBody>
      </p:sp>
      <p:sp>
        <p:nvSpPr>
          <p:cNvPr id="57" name="Google Shape;57;p3"/>
          <p:cNvSpPr/>
          <p:nvPr/>
        </p:nvSpPr>
        <p:spPr>
          <a:xfrm>
            <a:off x="609601" y="121582"/>
            <a:ext cx="65" cy="305476"/>
          </a:xfrm>
          <a:prstGeom prst="rect">
            <a:avLst/>
          </a:prstGeom>
          <a:solidFill>
            <a:srgbClr val="F8F9FA"/>
          </a:solidFill>
          <a:ln>
            <a:noFill/>
          </a:ln>
        </p:spPr>
        <p:txBody>
          <a:bodyPr spcFirstLastPara="1" wrap="square" lIns="0" tIns="0" rIns="0" bIns="0" anchor="ctr" anchorCtr="0">
            <a:spAutoFit/>
          </a:bodyPr>
          <a:lstStyle/>
          <a:p>
            <a:pPr marL="0" marR="0" lvl="0" indent="0" algn="l" rtl="0">
              <a:spcBef>
                <a:spcPts val="0"/>
              </a:spcBef>
              <a:spcAft>
                <a:spcPts val="0"/>
              </a:spcAft>
              <a:buNone/>
            </a:pPr>
            <a:endParaRPr sz="216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p:nvPr/>
        </p:nvSpPr>
        <p:spPr>
          <a:xfrm>
            <a:off x="1179717" y="614442"/>
            <a:ext cx="9257273" cy="87001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520" b="1" i="0">
                <a:solidFill>
                  <a:schemeClr val="dk1"/>
                </a:solidFill>
                <a:latin typeface="Arial"/>
                <a:ea typeface="Arial"/>
                <a:cs typeface="Arial"/>
                <a:sym typeface="Arial"/>
              </a:rPr>
              <a:t>HOW IT WORKS</a:t>
            </a:r>
            <a:br>
              <a:rPr lang="en-US" sz="2520" b="1" i="0">
                <a:solidFill>
                  <a:schemeClr val="dk1"/>
                </a:solidFill>
                <a:latin typeface="Arial"/>
                <a:ea typeface="Arial"/>
                <a:cs typeface="Arial"/>
                <a:sym typeface="Arial"/>
              </a:rPr>
            </a:br>
            <a:r>
              <a:rPr lang="en-US" sz="2520" b="1" i="0">
                <a:solidFill>
                  <a:schemeClr val="dk1"/>
                </a:solidFill>
                <a:latin typeface="Microsoft JhengHei"/>
                <a:ea typeface="Microsoft JhengHei"/>
                <a:cs typeface="Microsoft JhengHei"/>
                <a:sym typeface="Microsoft JhengHei"/>
              </a:rPr>
              <a:t>计划运作</a:t>
            </a:r>
            <a:endParaRPr sz="2520" b="1" i="0">
              <a:solidFill>
                <a:schemeClr val="dk1"/>
              </a:solidFill>
              <a:latin typeface="Arial"/>
              <a:ea typeface="Arial"/>
              <a:cs typeface="Arial"/>
              <a:sym typeface="Arial"/>
            </a:endParaRPr>
          </a:p>
        </p:txBody>
      </p:sp>
      <p:graphicFrame>
        <p:nvGraphicFramePr>
          <p:cNvPr id="230" name="Google Shape;230;p30"/>
          <p:cNvGraphicFramePr/>
          <p:nvPr/>
        </p:nvGraphicFramePr>
        <p:xfrm>
          <a:off x="1481499" y="1533187"/>
          <a:ext cx="5950400" cy="703725"/>
        </p:xfrm>
        <a:graphic>
          <a:graphicData uri="http://schemas.openxmlformats.org/drawingml/2006/table">
            <a:tbl>
              <a:tblPr firstRow="1" bandRow="1">
                <a:noFill/>
                <a:tableStyleId>{4B317913-1C00-4120-833A-F5564184A194}</a:tableStyleId>
              </a:tblPr>
              <a:tblGrid>
                <a:gridCol w="1972275">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149325">
                  <a:extLst>
                    <a:ext uri="{9D8B030D-6E8A-4147-A177-3AD203B41FA5}">
                      <a16:colId xmlns:a16="http://schemas.microsoft.com/office/drawing/2014/main" val="20002"/>
                    </a:ext>
                  </a:extLst>
                </a:gridCol>
              </a:tblGrid>
              <a:tr h="234575">
                <a:tc>
                  <a:txBody>
                    <a:bodyPr/>
                    <a:lstStyle/>
                    <a:p>
                      <a:pPr marL="285750" marR="0" lvl="0" indent="-285750" algn="l" rtl="0">
                        <a:spcBef>
                          <a:spcPts val="0"/>
                        </a:spcBef>
                        <a:spcAft>
                          <a:spcPts val="0"/>
                        </a:spcAft>
                        <a:buClr>
                          <a:srgbClr val="000000"/>
                        </a:buClr>
                        <a:buSzPts val="1200"/>
                        <a:buFont typeface="Arial"/>
                        <a:buChar char="•"/>
                      </a:pPr>
                      <a:r>
                        <a:rPr lang="en-US" sz="1200" u="none" strike="noStrike" cap="none">
                          <a:solidFill>
                            <a:srgbClr val="000000"/>
                          </a:solidFill>
                          <a:latin typeface="Microsoft YaHei"/>
                          <a:ea typeface="Microsoft YaHei"/>
                          <a:cs typeface="Microsoft YaHei"/>
                          <a:sym typeface="Microsoft YaHei"/>
                        </a:rPr>
                        <a:t>No Inheritance Tax</a:t>
                      </a:r>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0" indent="-285750" algn="l" rtl="0">
                        <a:spcBef>
                          <a:spcPts val="0"/>
                        </a:spcBef>
                        <a:spcAft>
                          <a:spcPts val="0"/>
                        </a:spcAft>
                        <a:buClr>
                          <a:srgbClr val="000000"/>
                        </a:buClr>
                        <a:buSzPts val="1200"/>
                        <a:buFont typeface="Arial"/>
                        <a:buChar char="•"/>
                      </a:pPr>
                      <a:r>
                        <a:rPr lang="en-US" sz="1200" u="none" strike="noStrike" cap="none">
                          <a:solidFill>
                            <a:srgbClr val="000000"/>
                          </a:solidFill>
                          <a:latin typeface="Microsoft YaHei"/>
                          <a:ea typeface="Microsoft YaHei"/>
                          <a:cs typeface="Microsoft YaHei"/>
                          <a:sym typeface="Microsoft YaHei"/>
                        </a:rPr>
                        <a:t>No Probate</a:t>
                      </a:r>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0" indent="-285750" algn="l" rtl="0">
                        <a:spcBef>
                          <a:spcPts val="0"/>
                        </a:spcBef>
                        <a:spcAft>
                          <a:spcPts val="0"/>
                        </a:spcAft>
                        <a:buClr>
                          <a:srgbClr val="000000"/>
                        </a:buClr>
                        <a:buSzPts val="1200"/>
                        <a:buFont typeface="Arial"/>
                        <a:buChar char="•"/>
                      </a:pPr>
                      <a:r>
                        <a:rPr lang="en-US" sz="1200" u="none" strike="noStrike" cap="none">
                          <a:solidFill>
                            <a:srgbClr val="000000"/>
                          </a:solidFill>
                          <a:latin typeface="Microsoft YaHei"/>
                          <a:ea typeface="Microsoft YaHei"/>
                          <a:cs typeface="Microsoft YaHei"/>
                          <a:sym typeface="Microsoft YaHei"/>
                        </a:rPr>
                        <a:t>Litigation Protection</a:t>
                      </a:r>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34575">
                <a:tc>
                  <a:txBody>
                    <a:bodyPr/>
                    <a:lstStyle/>
                    <a:p>
                      <a:pPr marL="285750" marR="0" lvl="0" indent="-285750" algn="l" rtl="0">
                        <a:spcBef>
                          <a:spcPts val="0"/>
                        </a:spcBef>
                        <a:spcAft>
                          <a:spcPts val="0"/>
                        </a:spcAft>
                        <a:buClr>
                          <a:srgbClr val="000000"/>
                        </a:buClr>
                        <a:buSzPts val="1200"/>
                        <a:buFont typeface="Arial"/>
                        <a:buChar char="•"/>
                      </a:pPr>
                      <a:r>
                        <a:rPr lang="en-US" sz="1200" u="none" strike="noStrike" cap="none">
                          <a:solidFill>
                            <a:srgbClr val="000000"/>
                          </a:solidFill>
                          <a:latin typeface="Microsoft YaHei"/>
                          <a:ea typeface="Microsoft YaHei"/>
                          <a:cs typeface="Microsoft YaHei"/>
                          <a:sym typeface="Microsoft YaHei"/>
                        </a:rPr>
                        <a:t>No Capital Gains Tax</a:t>
                      </a:r>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0" indent="-285750" algn="l" rtl="0">
                        <a:spcBef>
                          <a:spcPts val="0"/>
                        </a:spcBef>
                        <a:spcAft>
                          <a:spcPts val="0"/>
                        </a:spcAft>
                        <a:buClr>
                          <a:srgbClr val="000000"/>
                        </a:buClr>
                        <a:buSzPts val="1200"/>
                        <a:buFont typeface="Arial"/>
                        <a:buChar char="•"/>
                      </a:pPr>
                      <a:r>
                        <a:rPr lang="en-US" sz="1200" b="0" u="none" strike="noStrike" cap="none">
                          <a:solidFill>
                            <a:srgbClr val="000000"/>
                          </a:solidFill>
                          <a:latin typeface="Arial"/>
                          <a:ea typeface="Arial"/>
                          <a:cs typeface="Arial"/>
                          <a:sym typeface="Arial"/>
                        </a:rPr>
                        <a:t>No Lifetime Limits</a:t>
                      </a:r>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0" indent="-285750" algn="l" rtl="0">
                        <a:spcBef>
                          <a:spcPts val="0"/>
                        </a:spcBef>
                        <a:spcAft>
                          <a:spcPts val="0"/>
                        </a:spcAft>
                        <a:buClr>
                          <a:srgbClr val="000000"/>
                        </a:buClr>
                        <a:buSzPts val="1200"/>
                        <a:buFont typeface="Arial"/>
                        <a:buChar char="•"/>
                      </a:pPr>
                      <a:r>
                        <a:rPr lang="en-US" sz="1200" u="none" strike="noStrike" cap="none">
                          <a:solidFill>
                            <a:srgbClr val="000000"/>
                          </a:solidFill>
                          <a:latin typeface="Arial"/>
                          <a:ea typeface="Arial"/>
                          <a:cs typeface="Arial"/>
                          <a:sym typeface="Arial"/>
                        </a:rPr>
                        <a:t>Government Regulated</a:t>
                      </a:r>
                      <a:endParaRPr sz="1200" u="none" strike="noStrike" cap="none">
                        <a:solidFill>
                          <a:srgbClr val="000000"/>
                        </a:solidFill>
                        <a:latin typeface="Arial"/>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34575">
                <a:tc>
                  <a:txBody>
                    <a:bodyPr/>
                    <a:lstStyle/>
                    <a:p>
                      <a:pPr marL="285750" marR="0" lvl="0" indent="-285750" algn="l" rtl="0">
                        <a:spcBef>
                          <a:spcPts val="0"/>
                        </a:spcBef>
                        <a:spcAft>
                          <a:spcPts val="0"/>
                        </a:spcAft>
                        <a:buClr>
                          <a:srgbClr val="000000"/>
                        </a:buClr>
                        <a:buSzPts val="1200"/>
                        <a:buFont typeface="Arial"/>
                        <a:buChar char="•"/>
                      </a:pPr>
                      <a:r>
                        <a:rPr lang="en-US" sz="1200" u="none" strike="noStrike" cap="none">
                          <a:solidFill>
                            <a:srgbClr val="000000"/>
                          </a:solidFill>
                          <a:latin typeface="Arial"/>
                          <a:ea typeface="Arial"/>
                          <a:cs typeface="Arial"/>
                          <a:sym typeface="Arial"/>
                        </a:rPr>
                        <a:t>Reduced Income Tax</a:t>
                      </a:r>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0" indent="-285750" algn="l" rtl="0">
                        <a:spcBef>
                          <a:spcPts val="0"/>
                        </a:spcBef>
                        <a:spcAft>
                          <a:spcPts val="0"/>
                        </a:spcAft>
                        <a:buClr>
                          <a:srgbClr val="000000"/>
                        </a:buClr>
                        <a:buSzPts val="1200"/>
                        <a:buFont typeface="Arial"/>
                        <a:buChar char="•"/>
                      </a:pPr>
                      <a:r>
                        <a:rPr lang="en-US" sz="1200" u="none" strike="noStrike" cap="none">
                          <a:solidFill>
                            <a:srgbClr val="000000"/>
                          </a:solidFill>
                          <a:latin typeface="Arial"/>
                          <a:ea typeface="Arial"/>
                          <a:cs typeface="Arial"/>
                          <a:sym typeface="Arial"/>
                        </a:rPr>
                        <a:t>No Forced Heirship</a:t>
                      </a:r>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0" indent="-209550" algn="l" rtl="0">
                        <a:spcBef>
                          <a:spcPts val="0"/>
                        </a:spcBef>
                        <a:spcAft>
                          <a:spcPts val="0"/>
                        </a:spcAft>
                        <a:buClr>
                          <a:schemeClr val="dk1"/>
                        </a:buClr>
                        <a:buSzPts val="1200"/>
                        <a:buFont typeface="Arial"/>
                        <a:buNone/>
                      </a:pPr>
                      <a:endParaRPr sz="1200" u="none" strike="noStrike" cap="none">
                        <a:solidFill>
                          <a:srgbClr val="FFFFFF"/>
                        </a:solidFill>
                        <a:latin typeface="Microsoft YaHei"/>
                        <a:ea typeface="Microsoft YaHei"/>
                        <a:cs typeface="Microsoft YaHei"/>
                        <a:sym typeface="Microsoft YaHei"/>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31" name="Google Shape;231;p30"/>
          <p:cNvSpPr/>
          <p:nvPr/>
        </p:nvSpPr>
        <p:spPr>
          <a:xfrm>
            <a:off x="4494276" y="2371725"/>
            <a:ext cx="3051048" cy="3803904"/>
          </a:xfrm>
          <a:prstGeom prst="roundRect">
            <a:avLst>
              <a:gd name="adj" fmla="val 16667"/>
            </a:avLst>
          </a:prstGeom>
          <a:noFill/>
          <a:ln w="38100" cap="flat" cmpd="sng">
            <a:solidFill>
              <a:srgbClr val="FBD4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89">
              <a:solidFill>
                <a:srgbClr val="FFFFFF"/>
              </a:solidFill>
              <a:latin typeface="Calibri"/>
              <a:ea typeface="Calibri"/>
              <a:cs typeface="Calibri"/>
              <a:sym typeface="Calibri"/>
            </a:endParaRPr>
          </a:p>
        </p:txBody>
      </p:sp>
      <p:sp>
        <p:nvSpPr>
          <p:cNvPr id="232" name="Google Shape;232;p30"/>
          <p:cNvSpPr txBox="1"/>
          <p:nvPr/>
        </p:nvSpPr>
        <p:spPr>
          <a:xfrm>
            <a:off x="5198254" y="2460312"/>
            <a:ext cx="1795492" cy="4801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60" b="1">
                <a:solidFill>
                  <a:schemeClr val="dk1"/>
                </a:solidFill>
                <a:latin typeface="Calibri"/>
                <a:ea typeface="Calibri"/>
                <a:cs typeface="Calibri"/>
                <a:sym typeface="Calibri"/>
              </a:rPr>
              <a:t>Your HK Retirement </a:t>
            </a:r>
            <a:endParaRPr/>
          </a:p>
          <a:p>
            <a:pPr marL="0" marR="0" lvl="0" indent="0" algn="ctr" rtl="0">
              <a:spcBef>
                <a:spcPts val="0"/>
              </a:spcBef>
              <a:spcAft>
                <a:spcPts val="0"/>
              </a:spcAft>
              <a:buNone/>
            </a:pPr>
            <a:r>
              <a:rPr lang="en-US" sz="1260" b="1">
                <a:solidFill>
                  <a:schemeClr val="dk1"/>
                </a:solidFill>
                <a:latin typeface="Calibri"/>
                <a:ea typeface="Calibri"/>
                <a:cs typeface="Calibri"/>
                <a:sym typeface="Calibri"/>
              </a:rPr>
              <a:t>Scheme Structure</a:t>
            </a:r>
            <a:endParaRPr sz="1260" b="1">
              <a:solidFill>
                <a:schemeClr val="dk1"/>
              </a:solidFill>
              <a:latin typeface="Calibri"/>
              <a:ea typeface="Calibri"/>
              <a:cs typeface="Calibri"/>
              <a:sym typeface="Calibri"/>
            </a:endParaRPr>
          </a:p>
        </p:txBody>
      </p:sp>
      <p:sp>
        <p:nvSpPr>
          <p:cNvPr id="233" name="Google Shape;233;p30"/>
          <p:cNvSpPr/>
          <p:nvPr/>
        </p:nvSpPr>
        <p:spPr>
          <a:xfrm>
            <a:off x="4700562" y="2871003"/>
            <a:ext cx="2705414" cy="985421"/>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Hong Kong Retirement Scheme</a:t>
            </a:r>
            <a:endParaRPr/>
          </a:p>
          <a:p>
            <a:pPr marL="0" marR="0" lvl="0" indent="0" algn="ctr" rtl="0">
              <a:spcBef>
                <a:spcPts val="0"/>
              </a:spcBef>
              <a:spcAft>
                <a:spcPts val="0"/>
              </a:spcAft>
              <a:buNone/>
            </a:pPr>
            <a:r>
              <a:rPr lang="en-US" sz="1080">
                <a:solidFill>
                  <a:srgbClr val="000000"/>
                </a:solidFill>
                <a:latin typeface="Calibri"/>
                <a:ea typeface="Calibri"/>
                <a:cs typeface="Calibri"/>
                <a:sym typeface="Calibri"/>
              </a:rPr>
              <a:t>Relevant Employer: ABC Company Ltd (incorporated in Hong Kong or Cayman etc.)</a:t>
            </a:r>
            <a:endParaRPr sz="1080">
              <a:solidFill>
                <a:srgbClr val="000000"/>
              </a:solidFill>
              <a:latin typeface="Calibri"/>
              <a:ea typeface="Calibri"/>
              <a:cs typeface="Calibri"/>
              <a:sym typeface="Calibri"/>
            </a:endParaRPr>
          </a:p>
        </p:txBody>
      </p:sp>
      <p:sp>
        <p:nvSpPr>
          <p:cNvPr id="234" name="Google Shape;234;p30"/>
          <p:cNvSpPr/>
          <p:nvPr/>
        </p:nvSpPr>
        <p:spPr>
          <a:xfrm>
            <a:off x="4701324" y="4508481"/>
            <a:ext cx="2705414" cy="405996"/>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International Custodian Account</a:t>
            </a:r>
            <a:endParaRPr sz="1080" b="1">
              <a:solidFill>
                <a:srgbClr val="000000"/>
              </a:solidFill>
              <a:latin typeface="Calibri"/>
              <a:ea typeface="Calibri"/>
              <a:cs typeface="Calibri"/>
              <a:sym typeface="Calibri"/>
            </a:endParaRPr>
          </a:p>
        </p:txBody>
      </p:sp>
      <p:sp>
        <p:nvSpPr>
          <p:cNvPr id="235" name="Google Shape;235;p30"/>
          <p:cNvSpPr/>
          <p:nvPr/>
        </p:nvSpPr>
        <p:spPr>
          <a:xfrm>
            <a:off x="4700778" y="5663565"/>
            <a:ext cx="2705100" cy="298704"/>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Sponsor Hong Kong Limited Company</a:t>
            </a:r>
            <a:endParaRPr sz="1080" b="1">
              <a:solidFill>
                <a:srgbClr val="000000"/>
              </a:solidFill>
              <a:latin typeface="Calibri"/>
              <a:ea typeface="Calibri"/>
              <a:cs typeface="Calibri"/>
              <a:sym typeface="Calibri"/>
            </a:endParaRPr>
          </a:p>
        </p:txBody>
      </p:sp>
      <p:sp>
        <p:nvSpPr>
          <p:cNvPr id="236" name="Google Shape;236;p30"/>
          <p:cNvSpPr/>
          <p:nvPr/>
        </p:nvSpPr>
        <p:spPr>
          <a:xfrm>
            <a:off x="1170433" y="2370201"/>
            <a:ext cx="2908554" cy="3805428"/>
          </a:xfrm>
          <a:prstGeom prst="roundRect">
            <a:avLst>
              <a:gd name="adj" fmla="val 16667"/>
            </a:avLst>
          </a:prstGeom>
          <a:noFill/>
          <a:ln w="38100" cap="flat" cmpd="sng">
            <a:solidFill>
              <a:srgbClr val="FBD4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89">
              <a:solidFill>
                <a:srgbClr val="FFFFFF"/>
              </a:solidFill>
              <a:latin typeface="Calibri"/>
              <a:ea typeface="Calibri"/>
              <a:cs typeface="Calibri"/>
              <a:sym typeface="Calibri"/>
            </a:endParaRPr>
          </a:p>
        </p:txBody>
      </p:sp>
      <p:sp>
        <p:nvSpPr>
          <p:cNvPr id="237" name="Google Shape;237;p30"/>
          <p:cNvSpPr txBox="1"/>
          <p:nvPr/>
        </p:nvSpPr>
        <p:spPr>
          <a:xfrm>
            <a:off x="1544572" y="2546494"/>
            <a:ext cx="1766701" cy="2862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60" b="1">
                <a:solidFill>
                  <a:schemeClr val="dk1"/>
                </a:solidFill>
                <a:latin typeface="Calibri"/>
                <a:ea typeface="Calibri"/>
                <a:cs typeface="Calibri"/>
                <a:sym typeface="Calibri"/>
              </a:rPr>
              <a:t>Contributable Assets</a:t>
            </a:r>
            <a:endParaRPr sz="1260" b="1">
              <a:solidFill>
                <a:schemeClr val="dk1"/>
              </a:solidFill>
              <a:latin typeface="Calibri"/>
              <a:ea typeface="Calibri"/>
              <a:cs typeface="Calibri"/>
              <a:sym typeface="Calibri"/>
            </a:endParaRPr>
          </a:p>
        </p:txBody>
      </p:sp>
      <p:sp>
        <p:nvSpPr>
          <p:cNvPr id="238" name="Google Shape;238;p30"/>
          <p:cNvSpPr/>
          <p:nvPr/>
        </p:nvSpPr>
        <p:spPr>
          <a:xfrm>
            <a:off x="1649345" y="2871003"/>
            <a:ext cx="1557139" cy="267686"/>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Mutual Funds</a:t>
            </a:r>
            <a:endParaRPr sz="1080" b="1">
              <a:solidFill>
                <a:srgbClr val="000000"/>
              </a:solidFill>
              <a:latin typeface="Calibri"/>
              <a:ea typeface="Calibri"/>
              <a:cs typeface="Calibri"/>
              <a:sym typeface="Calibri"/>
            </a:endParaRPr>
          </a:p>
        </p:txBody>
      </p:sp>
      <p:sp>
        <p:nvSpPr>
          <p:cNvPr id="239" name="Google Shape;239;p30"/>
          <p:cNvSpPr/>
          <p:nvPr/>
        </p:nvSpPr>
        <p:spPr>
          <a:xfrm>
            <a:off x="1649343" y="3329791"/>
            <a:ext cx="1557139" cy="267686"/>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Cash</a:t>
            </a:r>
            <a:endParaRPr sz="1080" b="1">
              <a:solidFill>
                <a:srgbClr val="000000"/>
              </a:solidFill>
              <a:latin typeface="Calibri"/>
              <a:ea typeface="Calibri"/>
              <a:cs typeface="Calibri"/>
              <a:sym typeface="Calibri"/>
            </a:endParaRPr>
          </a:p>
        </p:txBody>
      </p:sp>
      <p:sp>
        <p:nvSpPr>
          <p:cNvPr id="240" name="Google Shape;240;p30"/>
          <p:cNvSpPr/>
          <p:nvPr/>
        </p:nvSpPr>
        <p:spPr>
          <a:xfrm>
            <a:off x="1649343" y="3873027"/>
            <a:ext cx="1557139" cy="267686"/>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Stocks / Shares</a:t>
            </a:r>
            <a:endParaRPr sz="1080" b="1">
              <a:solidFill>
                <a:srgbClr val="000000"/>
              </a:solidFill>
              <a:latin typeface="Calibri"/>
              <a:ea typeface="Calibri"/>
              <a:cs typeface="Calibri"/>
              <a:sym typeface="Calibri"/>
            </a:endParaRPr>
          </a:p>
        </p:txBody>
      </p:sp>
      <p:sp>
        <p:nvSpPr>
          <p:cNvPr id="241" name="Google Shape;241;p30"/>
          <p:cNvSpPr/>
          <p:nvPr/>
        </p:nvSpPr>
        <p:spPr>
          <a:xfrm>
            <a:off x="1649343" y="4393236"/>
            <a:ext cx="1557139" cy="267686"/>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Bonds</a:t>
            </a:r>
            <a:endParaRPr sz="1080" b="1">
              <a:solidFill>
                <a:srgbClr val="000000"/>
              </a:solidFill>
              <a:latin typeface="Calibri"/>
              <a:ea typeface="Calibri"/>
              <a:cs typeface="Calibri"/>
              <a:sym typeface="Calibri"/>
            </a:endParaRPr>
          </a:p>
        </p:txBody>
      </p:sp>
      <p:sp>
        <p:nvSpPr>
          <p:cNvPr id="242" name="Google Shape;242;p30"/>
          <p:cNvSpPr/>
          <p:nvPr/>
        </p:nvSpPr>
        <p:spPr>
          <a:xfrm>
            <a:off x="7943088" y="2370964"/>
            <a:ext cx="3165348" cy="3804666"/>
          </a:xfrm>
          <a:prstGeom prst="roundRect">
            <a:avLst>
              <a:gd name="adj" fmla="val 16667"/>
            </a:avLst>
          </a:prstGeom>
          <a:noFill/>
          <a:ln w="38100" cap="flat" cmpd="sng">
            <a:solidFill>
              <a:srgbClr val="FBD4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89">
              <a:solidFill>
                <a:srgbClr val="FFFFFF"/>
              </a:solidFill>
              <a:latin typeface="Calibri"/>
              <a:ea typeface="Calibri"/>
              <a:cs typeface="Calibri"/>
              <a:sym typeface="Calibri"/>
            </a:endParaRPr>
          </a:p>
        </p:txBody>
      </p:sp>
      <p:sp>
        <p:nvSpPr>
          <p:cNvPr id="243" name="Google Shape;243;p30"/>
          <p:cNvSpPr txBox="1"/>
          <p:nvPr/>
        </p:nvSpPr>
        <p:spPr>
          <a:xfrm>
            <a:off x="8859129" y="2411253"/>
            <a:ext cx="1333890" cy="2862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60" b="1">
                <a:solidFill>
                  <a:schemeClr val="dk1"/>
                </a:solidFill>
                <a:latin typeface="Calibri"/>
                <a:ea typeface="Calibri"/>
                <a:cs typeface="Calibri"/>
                <a:sym typeface="Calibri"/>
              </a:rPr>
              <a:t>Who’s Involved</a:t>
            </a:r>
            <a:endParaRPr/>
          </a:p>
        </p:txBody>
      </p:sp>
      <p:sp>
        <p:nvSpPr>
          <p:cNvPr id="244" name="Google Shape;244;p30"/>
          <p:cNvSpPr/>
          <p:nvPr/>
        </p:nvSpPr>
        <p:spPr>
          <a:xfrm>
            <a:off x="8173366" y="2716107"/>
            <a:ext cx="2705414" cy="1059984"/>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Corporate Trustee</a:t>
            </a:r>
            <a:endParaRPr/>
          </a:p>
          <a:p>
            <a:pPr marL="0" marR="0" lvl="0" indent="0" algn="ctr" rtl="0">
              <a:spcBef>
                <a:spcPts val="0"/>
              </a:spcBef>
              <a:spcAft>
                <a:spcPts val="0"/>
              </a:spcAft>
              <a:buNone/>
            </a:pPr>
            <a:r>
              <a:rPr lang="en-US" sz="1080">
                <a:solidFill>
                  <a:srgbClr val="000000"/>
                </a:solidFill>
                <a:latin typeface="Calibri"/>
                <a:ea typeface="Calibri"/>
                <a:cs typeface="Calibri"/>
                <a:sym typeface="Calibri"/>
              </a:rPr>
              <a:t>Name:</a:t>
            </a:r>
            <a:endParaRPr/>
          </a:p>
          <a:p>
            <a:pPr marL="0" marR="0" lvl="0" indent="0" algn="ctr" rtl="0">
              <a:spcBef>
                <a:spcPts val="0"/>
              </a:spcBef>
              <a:spcAft>
                <a:spcPts val="0"/>
              </a:spcAft>
              <a:buNone/>
            </a:pPr>
            <a:r>
              <a:rPr lang="en-US" sz="1600" b="1">
                <a:solidFill>
                  <a:srgbClr val="000000"/>
                </a:solidFill>
                <a:latin typeface="Calibri"/>
                <a:ea typeface="Calibri"/>
                <a:cs typeface="Calibri"/>
                <a:sym typeface="Calibri"/>
              </a:rPr>
              <a:t>Henderson Fiduciary Limited</a:t>
            </a:r>
            <a:endParaRPr sz="1600">
              <a:solidFill>
                <a:srgbClr val="000000"/>
              </a:solidFill>
              <a:latin typeface="Calibri"/>
              <a:ea typeface="Calibri"/>
              <a:cs typeface="Calibri"/>
              <a:sym typeface="Calibri"/>
            </a:endParaRPr>
          </a:p>
        </p:txBody>
      </p:sp>
      <p:sp>
        <p:nvSpPr>
          <p:cNvPr id="245" name="Google Shape;245;p30"/>
          <p:cNvSpPr/>
          <p:nvPr/>
        </p:nvSpPr>
        <p:spPr>
          <a:xfrm>
            <a:off x="8173366" y="3779180"/>
            <a:ext cx="2705414" cy="853805"/>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Scheme Administrator</a:t>
            </a:r>
            <a:endParaRPr sz="1080" b="1">
              <a:solidFill>
                <a:srgbClr val="000000"/>
              </a:solidFill>
              <a:latin typeface="Calibri"/>
              <a:ea typeface="Calibri"/>
              <a:cs typeface="Calibri"/>
              <a:sym typeface="Calibri"/>
            </a:endParaRPr>
          </a:p>
          <a:p>
            <a:pPr marL="0" marR="0" lvl="0" indent="0" algn="ctr" rtl="0">
              <a:spcBef>
                <a:spcPts val="0"/>
              </a:spcBef>
              <a:spcAft>
                <a:spcPts val="0"/>
              </a:spcAft>
              <a:buNone/>
            </a:pPr>
            <a:r>
              <a:rPr lang="en-US" sz="1080">
                <a:solidFill>
                  <a:srgbClr val="000000"/>
                </a:solidFill>
                <a:latin typeface="Calibri"/>
                <a:ea typeface="Calibri"/>
                <a:cs typeface="Calibri"/>
                <a:sym typeface="Calibri"/>
              </a:rPr>
              <a:t>Name:</a:t>
            </a:r>
            <a:endParaRPr/>
          </a:p>
          <a:p>
            <a:pPr marL="0" marR="0" lvl="0" indent="0" algn="ctr" rtl="0">
              <a:spcBef>
                <a:spcPts val="0"/>
              </a:spcBef>
              <a:spcAft>
                <a:spcPts val="0"/>
              </a:spcAft>
              <a:buNone/>
            </a:pPr>
            <a:r>
              <a:rPr lang="en-US" sz="1600" b="1">
                <a:solidFill>
                  <a:srgbClr val="000000"/>
                </a:solidFill>
                <a:latin typeface="Calibri"/>
                <a:ea typeface="Calibri"/>
                <a:cs typeface="Calibri"/>
                <a:sym typeface="Calibri"/>
              </a:rPr>
              <a:t>Henderson Fiduciary Limited</a:t>
            </a:r>
            <a:endParaRPr/>
          </a:p>
        </p:txBody>
      </p:sp>
      <p:sp>
        <p:nvSpPr>
          <p:cNvPr id="246" name="Google Shape;246;p30"/>
          <p:cNvSpPr/>
          <p:nvPr/>
        </p:nvSpPr>
        <p:spPr>
          <a:xfrm>
            <a:off x="8173213" y="5541517"/>
            <a:ext cx="2705862" cy="632969"/>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60" b="1">
                <a:solidFill>
                  <a:srgbClr val="000000"/>
                </a:solidFill>
                <a:latin typeface="Calibri"/>
                <a:ea typeface="Calibri"/>
                <a:cs typeface="Calibri"/>
                <a:sym typeface="Calibri"/>
              </a:rPr>
              <a:t>Corporate Secretarial Services</a:t>
            </a:r>
            <a:endParaRPr/>
          </a:p>
          <a:p>
            <a:pPr marL="0" marR="0" lvl="0" indent="0" algn="ctr" rtl="0">
              <a:spcBef>
                <a:spcPts val="0"/>
              </a:spcBef>
              <a:spcAft>
                <a:spcPts val="0"/>
              </a:spcAft>
              <a:buNone/>
            </a:pPr>
            <a:r>
              <a:rPr lang="en-US" sz="960">
                <a:solidFill>
                  <a:srgbClr val="000000"/>
                </a:solidFill>
                <a:latin typeface="Calibri"/>
                <a:ea typeface="Calibri"/>
                <a:cs typeface="Calibri"/>
                <a:sym typeface="Calibri"/>
              </a:rPr>
              <a:t>Name: </a:t>
            </a:r>
            <a:r>
              <a:rPr lang="en-US" sz="1600" b="1">
                <a:solidFill>
                  <a:srgbClr val="000000"/>
                </a:solidFill>
                <a:latin typeface="Calibri"/>
                <a:ea typeface="Calibri"/>
                <a:cs typeface="Calibri"/>
                <a:sym typeface="Calibri"/>
              </a:rPr>
              <a:t>Henderson Fiduciary Limited</a:t>
            </a:r>
            <a:endParaRPr/>
          </a:p>
        </p:txBody>
      </p:sp>
      <p:sp>
        <p:nvSpPr>
          <p:cNvPr id="247" name="Google Shape;247;p30"/>
          <p:cNvSpPr/>
          <p:nvPr/>
        </p:nvSpPr>
        <p:spPr>
          <a:xfrm>
            <a:off x="8173055" y="5326884"/>
            <a:ext cx="2705414" cy="218065"/>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Members</a:t>
            </a:r>
            <a:endParaRPr sz="1080">
              <a:solidFill>
                <a:srgbClr val="000000"/>
              </a:solidFill>
              <a:latin typeface="Calibri"/>
              <a:ea typeface="Calibri"/>
              <a:cs typeface="Calibri"/>
              <a:sym typeface="Calibri"/>
            </a:endParaRPr>
          </a:p>
        </p:txBody>
      </p:sp>
      <p:sp>
        <p:nvSpPr>
          <p:cNvPr id="248" name="Google Shape;248;p30"/>
          <p:cNvSpPr/>
          <p:nvPr/>
        </p:nvSpPr>
        <p:spPr>
          <a:xfrm>
            <a:off x="8173366" y="4649800"/>
            <a:ext cx="2705414" cy="672512"/>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Regulated Investment Manager</a:t>
            </a:r>
            <a:endParaRPr sz="1080" b="1">
              <a:solidFill>
                <a:srgbClr val="000000"/>
              </a:solidFill>
              <a:latin typeface="Calibri"/>
              <a:ea typeface="Calibri"/>
              <a:cs typeface="Calibri"/>
              <a:sym typeface="Calibri"/>
            </a:endParaRPr>
          </a:p>
        </p:txBody>
      </p:sp>
      <p:sp>
        <p:nvSpPr>
          <p:cNvPr id="249" name="Google Shape;249;p30"/>
          <p:cNvSpPr/>
          <p:nvPr/>
        </p:nvSpPr>
        <p:spPr>
          <a:xfrm>
            <a:off x="3331113" y="4444642"/>
            <a:ext cx="1410854" cy="489830"/>
          </a:xfrm>
          <a:prstGeom prst="rightArrow">
            <a:avLst>
              <a:gd name="adj1" fmla="val 50000"/>
              <a:gd name="adj2" fmla="val 50000"/>
            </a:avLst>
          </a:prstGeom>
          <a:gradFill>
            <a:gsLst>
              <a:gs pos="0">
                <a:srgbClr val="FBD4B4">
                  <a:alpha val="49803"/>
                </a:srgbClr>
              </a:gs>
              <a:gs pos="23000">
                <a:srgbClr val="73A534">
                  <a:alpha val="49803"/>
                </a:srgbClr>
              </a:gs>
              <a:gs pos="100000">
                <a:srgbClr val="1F6E27">
                  <a:alpha val="49803"/>
                </a:srgbClr>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 b="1">
                <a:solidFill>
                  <a:srgbClr val="000000"/>
                </a:solidFill>
                <a:latin typeface="Calibri"/>
                <a:ea typeface="Calibri"/>
                <a:cs typeface="Calibri"/>
                <a:sym typeface="Calibri"/>
              </a:rPr>
              <a:t>Contribute into Scheme</a:t>
            </a:r>
            <a:endParaRPr sz="720" b="1">
              <a:solidFill>
                <a:srgbClr val="000000"/>
              </a:solidFill>
              <a:latin typeface="Calibri"/>
              <a:ea typeface="Calibri"/>
              <a:cs typeface="Calibri"/>
              <a:sym typeface="Calibri"/>
            </a:endParaRPr>
          </a:p>
        </p:txBody>
      </p:sp>
      <p:cxnSp>
        <p:nvCxnSpPr>
          <p:cNvPr id="250" name="Google Shape;250;p30"/>
          <p:cNvCxnSpPr>
            <a:stCxn id="238" idx="3"/>
          </p:cNvCxnSpPr>
          <p:nvPr/>
        </p:nvCxnSpPr>
        <p:spPr>
          <a:xfrm>
            <a:off x="3206484" y="3004846"/>
            <a:ext cx="670800" cy="1522200"/>
          </a:xfrm>
          <a:prstGeom prst="straightConnector1">
            <a:avLst/>
          </a:prstGeom>
          <a:noFill/>
          <a:ln w="25400" cap="flat" cmpd="sng">
            <a:solidFill>
              <a:srgbClr val="1F6E27"/>
            </a:solidFill>
            <a:prstDash val="dash"/>
            <a:round/>
            <a:headEnd type="none" w="sm" len="sm"/>
            <a:tailEnd type="none" w="sm" len="sm"/>
          </a:ln>
        </p:spPr>
      </p:cxnSp>
      <p:cxnSp>
        <p:nvCxnSpPr>
          <p:cNvPr id="251" name="Google Shape;251;p30"/>
          <p:cNvCxnSpPr>
            <a:stCxn id="239" idx="3"/>
          </p:cNvCxnSpPr>
          <p:nvPr/>
        </p:nvCxnSpPr>
        <p:spPr>
          <a:xfrm>
            <a:off x="3206482" y="3463634"/>
            <a:ext cx="616800" cy="826200"/>
          </a:xfrm>
          <a:prstGeom prst="straightConnector1">
            <a:avLst/>
          </a:prstGeom>
          <a:noFill/>
          <a:ln w="25400" cap="flat" cmpd="sng">
            <a:solidFill>
              <a:srgbClr val="1F6E27"/>
            </a:solidFill>
            <a:prstDash val="dash"/>
            <a:round/>
            <a:headEnd type="none" w="sm" len="sm"/>
            <a:tailEnd type="none" w="sm" len="sm"/>
          </a:ln>
        </p:spPr>
      </p:cxnSp>
      <p:cxnSp>
        <p:nvCxnSpPr>
          <p:cNvPr id="252" name="Google Shape;252;p30"/>
          <p:cNvCxnSpPr>
            <a:stCxn id="240" idx="3"/>
          </p:cNvCxnSpPr>
          <p:nvPr/>
        </p:nvCxnSpPr>
        <p:spPr>
          <a:xfrm>
            <a:off x="3206482" y="4006870"/>
            <a:ext cx="628500" cy="447300"/>
          </a:xfrm>
          <a:prstGeom prst="straightConnector1">
            <a:avLst/>
          </a:prstGeom>
          <a:noFill/>
          <a:ln w="25400" cap="flat" cmpd="sng">
            <a:solidFill>
              <a:srgbClr val="1F6E27"/>
            </a:solidFill>
            <a:prstDash val="dash"/>
            <a:round/>
            <a:headEnd type="none" w="sm" len="sm"/>
            <a:tailEnd type="none" w="sm" len="sm"/>
          </a:ln>
        </p:spPr>
      </p:cxnSp>
      <p:cxnSp>
        <p:nvCxnSpPr>
          <p:cNvPr id="253" name="Google Shape;253;p30"/>
          <p:cNvCxnSpPr>
            <a:stCxn id="241" idx="3"/>
          </p:cNvCxnSpPr>
          <p:nvPr/>
        </p:nvCxnSpPr>
        <p:spPr>
          <a:xfrm rot="10800000" flipH="1">
            <a:off x="3206482" y="4461979"/>
            <a:ext cx="626400" cy="65100"/>
          </a:xfrm>
          <a:prstGeom prst="straightConnector1">
            <a:avLst/>
          </a:prstGeom>
          <a:noFill/>
          <a:ln w="25400" cap="flat" cmpd="sng">
            <a:solidFill>
              <a:srgbClr val="1F6E27"/>
            </a:solidFill>
            <a:prstDash val="dash"/>
            <a:round/>
            <a:headEnd type="none" w="sm" len="sm"/>
            <a:tailEnd type="none" w="sm" len="sm"/>
          </a:ln>
        </p:spPr>
      </p:cxnSp>
      <p:cxnSp>
        <p:nvCxnSpPr>
          <p:cNvPr id="254" name="Google Shape;254;p30"/>
          <p:cNvCxnSpPr/>
          <p:nvPr/>
        </p:nvCxnSpPr>
        <p:spPr>
          <a:xfrm>
            <a:off x="7545859" y="3323533"/>
            <a:ext cx="756247" cy="0"/>
          </a:xfrm>
          <a:prstGeom prst="straightConnector1">
            <a:avLst/>
          </a:prstGeom>
          <a:noFill/>
          <a:ln w="25400" cap="flat" cmpd="sng">
            <a:solidFill>
              <a:srgbClr val="1F6E27">
                <a:alpha val="49803"/>
              </a:srgbClr>
            </a:solidFill>
            <a:prstDash val="solid"/>
            <a:miter lim="800000"/>
            <a:headEnd type="triangle" w="med" len="med"/>
            <a:tailEnd type="triangle" w="med" len="med"/>
          </a:ln>
        </p:spPr>
      </p:cxnSp>
      <p:cxnSp>
        <p:nvCxnSpPr>
          <p:cNvPr id="255" name="Google Shape;255;p30"/>
          <p:cNvCxnSpPr/>
          <p:nvPr/>
        </p:nvCxnSpPr>
        <p:spPr>
          <a:xfrm flipH="1">
            <a:off x="6125779" y="3891916"/>
            <a:ext cx="1" cy="501320"/>
          </a:xfrm>
          <a:prstGeom prst="straightConnector1">
            <a:avLst/>
          </a:prstGeom>
          <a:noFill/>
          <a:ln w="25400" cap="flat" cmpd="sng">
            <a:solidFill>
              <a:srgbClr val="1F6E27">
                <a:alpha val="49803"/>
              </a:srgbClr>
            </a:solidFill>
            <a:prstDash val="solid"/>
            <a:miter lim="800000"/>
            <a:headEnd type="none" w="sm" len="sm"/>
            <a:tailEnd type="triangle" w="med" len="med"/>
          </a:ln>
        </p:spPr>
      </p:cxnSp>
      <p:cxnSp>
        <p:nvCxnSpPr>
          <p:cNvPr id="256" name="Google Shape;256;p30"/>
          <p:cNvCxnSpPr/>
          <p:nvPr/>
        </p:nvCxnSpPr>
        <p:spPr>
          <a:xfrm flipH="1">
            <a:off x="6125779" y="4951638"/>
            <a:ext cx="1" cy="632263"/>
          </a:xfrm>
          <a:prstGeom prst="straightConnector1">
            <a:avLst/>
          </a:prstGeom>
          <a:noFill/>
          <a:ln w="25400" cap="flat" cmpd="sng">
            <a:solidFill>
              <a:srgbClr val="1F6E27">
                <a:alpha val="49803"/>
              </a:srgbClr>
            </a:solidFill>
            <a:prstDash val="solid"/>
            <a:miter lim="800000"/>
            <a:headEnd type="none" w="sm" len="sm"/>
            <a:tailEnd type="triangle" w="med" len="med"/>
          </a:ln>
        </p:spPr>
      </p:cxnSp>
      <p:cxnSp>
        <p:nvCxnSpPr>
          <p:cNvPr id="257" name="Google Shape;257;p30"/>
          <p:cNvCxnSpPr>
            <a:stCxn id="234" idx="0"/>
            <a:endCxn id="248" idx="1"/>
          </p:cNvCxnSpPr>
          <p:nvPr/>
        </p:nvCxnSpPr>
        <p:spPr>
          <a:xfrm rot="-5400000" flipH="1">
            <a:off x="6874831" y="3687681"/>
            <a:ext cx="477600" cy="2119200"/>
          </a:xfrm>
          <a:prstGeom prst="curvedConnector4">
            <a:avLst>
              <a:gd name="adj1" fmla="val -57437"/>
              <a:gd name="adj2" fmla="val 81918"/>
            </a:avLst>
          </a:prstGeom>
          <a:noFill/>
          <a:ln w="25400" cap="flat" cmpd="sng">
            <a:solidFill>
              <a:srgbClr val="1F6E27">
                <a:alpha val="49803"/>
              </a:srgbClr>
            </a:solidFill>
            <a:prstDash val="solid"/>
            <a:miter lim="800000"/>
            <a:headEnd type="triangle" w="med" len="med"/>
            <a:tailEnd type="triangle" w="med" len="med"/>
          </a:ln>
        </p:spPr>
      </p:cxnSp>
      <p:cxnSp>
        <p:nvCxnSpPr>
          <p:cNvPr id="258" name="Google Shape;258;p30"/>
          <p:cNvCxnSpPr>
            <a:stCxn id="235" idx="0"/>
            <a:endCxn id="246" idx="1"/>
          </p:cNvCxnSpPr>
          <p:nvPr/>
        </p:nvCxnSpPr>
        <p:spPr>
          <a:xfrm rot="-5400000" flipH="1">
            <a:off x="7016028" y="4700865"/>
            <a:ext cx="194400" cy="2119800"/>
          </a:xfrm>
          <a:prstGeom prst="curvedConnector4">
            <a:avLst>
              <a:gd name="adj1" fmla="val -117592"/>
              <a:gd name="adj2" fmla="val 81904"/>
            </a:avLst>
          </a:prstGeom>
          <a:noFill/>
          <a:ln w="25400" cap="flat" cmpd="sng">
            <a:solidFill>
              <a:srgbClr val="1F6E27">
                <a:alpha val="49803"/>
              </a:srgbClr>
            </a:solidFill>
            <a:prstDash val="solid"/>
            <a:miter lim="800000"/>
            <a:headEnd type="triangle" w="med" len="med"/>
            <a:tailEnd type="triangle" w="med" len="med"/>
          </a:ln>
        </p:spPr>
      </p:cxnSp>
      <p:cxnSp>
        <p:nvCxnSpPr>
          <p:cNvPr id="259" name="Google Shape;259;p30"/>
          <p:cNvCxnSpPr>
            <a:stCxn id="233" idx="3"/>
            <a:endCxn id="245" idx="1"/>
          </p:cNvCxnSpPr>
          <p:nvPr/>
        </p:nvCxnSpPr>
        <p:spPr>
          <a:xfrm>
            <a:off x="7405976" y="3363714"/>
            <a:ext cx="767400" cy="842400"/>
          </a:xfrm>
          <a:prstGeom prst="curvedConnector3">
            <a:avLst>
              <a:gd name="adj1" fmla="val 49999"/>
            </a:avLst>
          </a:prstGeom>
          <a:noFill/>
          <a:ln w="25400" cap="flat" cmpd="sng">
            <a:solidFill>
              <a:srgbClr val="1F6E27">
                <a:alpha val="49803"/>
              </a:srgbClr>
            </a:solidFill>
            <a:prstDash val="solid"/>
            <a:miter lim="800000"/>
            <a:headEnd type="triangle" w="med" len="med"/>
            <a:tailEnd type="triangle" w="med" len="med"/>
          </a:ln>
        </p:spPr>
      </p:cxnSp>
      <p:sp>
        <p:nvSpPr>
          <p:cNvPr id="260" name="Google Shape;260;p30"/>
          <p:cNvSpPr/>
          <p:nvPr/>
        </p:nvSpPr>
        <p:spPr>
          <a:xfrm rot="890753">
            <a:off x="7233906" y="5008918"/>
            <a:ext cx="1187557" cy="650274"/>
          </a:xfrm>
          <a:prstGeom prst="rightArrow">
            <a:avLst>
              <a:gd name="adj1" fmla="val 50000"/>
              <a:gd name="adj2" fmla="val 50000"/>
            </a:avLst>
          </a:prstGeom>
          <a:gradFill>
            <a:gsLst>
              <a:gs pos="0">
                <a:srgbClr val="FBD4B4">
                  <a:alpha val="49803"/>
                </a:srgbClr>
              </a:gs>
              <a:gs pos="23000">
                <a:srgbClr val="73A534">
                  <a:alpha val="49803"/>
                </a:srgbClr>
              </a:gs>
              <a:gs pos="100000">
                <a:srgbClr val="1F6E27">
                  <a:alpha val="49803"/>
                </a:srgbClr>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 b="1">
                <a:solidFill>
                  <a:srgbClr val="000000"/>
                </a:solidFill>
                <a:latin typeface="Calibri"/>
                <a:ea typeface="Calibri"/>
                <a:cs typeface="Calibri"/>
                <a:sym typeface="Calibri"/>
              </a:rPr>
              <a:t>Pension Benefits at Age 55</a:t>
            </a:r>
            <a:endParaRPr/>
          </a:p>
        </p:txBody>
      </p:sp>
      <p:sp>
        <p:nvSpPr>
          <p:cNvPr id="261" name="Google Shape;261;p30"/>
          <p:cNvSpPr/>
          <p:nvPr/>
        </p:nvSpPr>
        <p:spPr>
          <a:xfrm>
            <a:off x="1649343" y="5554400"/>
            <a:ext cx="1557139" cy="517034"/>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Pvt company shares (10% x total fund value)</a:t>
            </a:r>
            <a:endParaRPr/>
          </a:p>
        </p:txBody>
      </p:sp>
      <p:cxnSp>
        <p:nvCxnSpPr>
          <p:cNvPr id="262" name="Google Shape;262;p30"/>
          <p:cNvCxnSpPr/>
          <p:nvPr/>
        </p:nvCxnSpPr>
        <p:spPr>
          <a:xfrm rot="10800000" flipH="1">
            <a:off x="3247998" y="4908847"/>
            <a:ext cx="629275" cy="717845"/>
          </a:xfrm>
          <a:prstGeom prst="straightConnector1">
            <a:avLst/>
          </a:prstGeom>
          <a:noFill/>
          <a:ln w="25400" cap="flat" cmpd="sng">
            <a:solidFill>
              <a:srgbClr val="1F6E27"/>
            </a:solidFill>
            <a:prstDash val="dash"/>
            <a:round/>
            <a:headEnd type="none" w="sm" len="sm"/>
            <a:tailEnd type="none" w="sm" len="sm"/>
          </a:ln>
        </p:spPr>
      </p:cxnSp>
      <p:sp>
        <p:nvSpPr>
          <p:cNvPr id="263" name="Google Shape;263;p30"/>
          <p:cNvSpPr/>
          <p:nvPr/>
        </p:nvSpPr>
        <p:spPr>
          <a:xfrm>
            <a:off x="1649343" y="4852023"/>
            <a:ext cx="1557139" cy="517034"/>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Insurance Policy</a:t>
            </a:r>
            <a:endParaRPr/>
          </a:p>
        </p:txBody>
      </p:sp>
      <p:cxnSp>
        <p:nvCxnSpPr>
          <p:cNvPr id="264" name="Google Shape;264;p30"/>
          <p:cNvCxnSpPr/>
          <p:nvPr/>
        </p:nvCxnSpPr>
        <p:spPr>
          <a:xfrm rot="10800000" flipH="1">
            <a:off x="3193929" y="4908846"/>
            <a:ext cx="670439" cy="240946"/>
          </a:xfrm>
          <a:prstGeom prst="straightConnector1">
            <a:avLst/>
          </a:prstGeom>
          <a:noFill/>
          <a:ln w="25400" cap="flat" cmpd="sng">
            <a:solidFill>
              <a:srgbClr val="1F6E27"/>
            </a:solidFill>
            <a:prstDash val="dash"/>
            <a:round/>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1"/>
          <p:cNvSpPr txBox="1">
            <a:spLocks noGrp="1"/>
          </p:cNvSpPr>
          <p:nvPr>
            <p:ph type="title"/>
          </p:nvPr>
        </p:nvSpPr>
        <p:spPr>
          <a:xfrm>
            <a:off x="838200" y="27770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Microsoft JhengHei"/>
              <a:buNone/>
            </a:pPr>
            <a:r>
              <a:rPr lang="en-US" sz="2400">
                <a:solidFill>
                  <a:schemeClr val="dk1"/>
                </a:solidFill>
                <a:latin typeface="Microsoft JhengHei"/>
                <a:ea typeface="Microsoft JhengHei"/>
                <a:cs typeface="Microsoft JhengHei"/>
                <a:sym typeface="Microsoft JhengHei"/>
              </a:rPr>
              <a:t>Chinese Listed Company Example</a:t>
            </a:r>
            <a:br>
              <a:rPr lang="en-US" sz="2400">
                <a:solidFill>
                  <a:schemeClr val="dk1"/>
                </a:solidFill>
                <a:latin typeface="Microsoft JhengHei"/>
                <a:ea typeface="Microsoft JhengHei"/>
                <a:cs typeface="Microsoft JhengHei"/>
                <a:sym typeface="Microsoft JhengHei"/>
              </a:rPr>
            </a:br>
            <a:r>
              <a:rPr lang="en-US" sz="2400">
                <a:solidFill>
                  <a:schemeClr val="dk1"/>
                </a:solidFill>
                <a:latin typeface="Microsoft JhengHei"/>
                <a:ea typeface="Microsoft JhengHei"/>
                <a:cs typeface="Microsoft JhengHei"/>
                <a:sym typeface="Microsoft JhengHei"/>
              </a:rPr>
              <a:t>中國上市公司例子</a:t>
            </a:r>
            <a:endParaRPr>
              <a:solidFill>
                <a:schemeClr val="dk1"/>
              </a:solidFill>
            </a:endParaRPr>
          </a:p>
        </p:txBody>
      </p:sp>
      <p:cxnSp>
        <p:nvCxnSpPr>
          <p:cNvPr id="270" name="Google Shape;270;p31"/>
          <p:cNvCxnSpPr/>
          <p:nvPr/>
        </p:nvCxnSpPr>
        <p:spPr>
          <a:xfrm>
            <a:off x="1950470" y="3977641"/>
            <a:ext cx="8900411" cy="0"/>
          </a:xfrm>
          <a:prstGeom prst="straightConnector1">
            <a:avLst/>
          </a:prstGeom>
          <a:noFill/>
          <a:ln w="57150" cap="flat" cmpd="sng">
            <a:solidFill>
              <a:schemeClr val="dk1"/>
            </a:solidFill>
            <a:prstDash val="dot"/>
            <a:miter lim="800000"/>
            <a:headEnd type="none" w="sm" len="sm"/>
            <a:tailEnd type="none" w="sm" len="sm"/>
          </a:ln>
        </p:spPr>
      </p:cxnSp>
      <p:sp>
        <p:nvSpPr>
          <p:cNvPr id="271" name="Google Shape;271;p31"/>
          <p:cNvSpPr/>
          <p:nvPr/>
        </p:nvSpPr>
        <p:spPr>
          <a:xfrm>
            <a:off x="1950469" y="4282446"/>
            <a:ext cx="1886335" cy="548638"/>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Wholly Foreign Owned Enterprise (WFOE)</a:t>
            </a:r>
            <a:endParaRPr sz="1080" b="1">
              <a:solidFill>
                <a:srgbClr val="000000"/>
              </a:solidFill>
              <a:latin typeface="Calibri"/>
              <a:ea typeface="Calibri"/>
              <a:cs typeface="Calibri"/>
              <a:sym typeface="Calibri"/>
            </a:endParaRPr>
          </a:p>
        </p:txBody>
      </p:sp>
      <p:sp>
        <p:nvSpPr>
          <p:cNvPr id="272" name="Google Shape;272;p31"/>
          <p:cNvSpPr/>
          <p:nvPr/>
        </p:nvSpPr>
        <p:spPr>
          <a:xfrm>
            <a:off x="1950469" y="5140967"/>
            <a:ext cx="1886335" cy="548638"/>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Chinese Company </a:t>
            </a:r>
            <a:endParaRPr/>
          </a:p>
        </p:txBody>
      </p:sp>
      <p:sp>
        <p:nvSpPr>
          <p:cNvPr id="273" name="Google Shape;273;p31"/>
          <p:cNvSpPr/>
          <p:nvPr/>
        </p:nvSpPr>
        <p:spPr>
          <a:xfrm>
            <a:off x="1950469" y="3154681"/>
            <a:ext cx="1886335" cy="548638"/>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Hong Kong Company </a:t>
            </a:r>
            <a:endParaRPr sz="1080" b="1">
              <a:solidFill>
                <a:srgbClr val="000000"/>
              </a:solidFill>
              <a:latin typeface="Calibri"/>
              <a:ea typeface="Calibri"/>
              <a:cs typeface="Calibri"/>
              <a:sym typeface="Calibri"/>
            </a:endParaRPr>
          </a:p>
        </p:txBody>
      </p:sp>
      <p:sp>
        <p:nvSpPr>
          <p:cNvPr id="274" name="Google Shape;274;p31"/>
          <p:cNvSpPr/>
          <p:nvPr/>
        </p:nvSpPr>
        <p:spPr>
          <a:xfrm>
            <a:off x="1950469" y="2265679"/>
            <a:ext cx="1886335" cy="548638"/>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BVI Company</a:t>
            </a:r>
            <a:endParaRPr/>
          </a:p>
        </p:txBody>
      </p:sp>
      <p:sp>
        <p:nvSpPr>
          <p:cNvPr id="275" name="Google Shape;275;p31"/>
          <p:cNvSpPr/>
          <p:nvPr/>
        </p:nvSpPr>
        <p:spPr>
          <a:xfrm>
            <a:off x="1950469" y="1407158"/>
            <a:ext cx="1886335" cy="548638"/>
          </a:xfrm>
          <a:prstGeom prst="rect">
            <a:avLst/>
          </a:prstGeom>
          <a:noFill/>
          <a:ln w="12700" cap="flat" cmpd="sng">
            <a:solidFill>
              <a:srgbClr val="001A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Cayman Islands Company </a:t>
            </a:r>
            <a:endParaRPr/>
          </a:p>
        </p:txBody>
      </p:sp>
      <p:sp>
        <p:nvSpPr>
          <p:cNvPr id="276" name="Google Shape;276;p31"/>
          <p:cNvSpPr/>
          <p:nvPr/>
        </p:nvSpPr>
        <p:spPr>
          <a:xfrm>
            <a:off x="4864061" y="1407158"/>
            <a:ext cx="1886335" cy="548638"/>
          </a:xfrm>
          <a:prstGeom prst="rect">
            <a:avLst/>
          </a:prstGeom>
          <a:no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Listed Company </a:t>
            </a:r>
            <a:endParaRPr/>
          </a:p>
          <a:p>
            <a:pPr marL="0" marR="0" lvl="0" indent="0" algn="ctr" rtl="0">
              <a:spcBef>
                <a:spcPts val="0"/>
              </a:spcBef>
              <a:spcAft>
                <a:spcPts val="0"/>
              </a:spcAft>
              <a:buNone/>
            </a:pPr>
            <a:r>
              <a:rPr lang="en-US" sz="1080" b="1">
                <a:solidFill>
                  <a:srgbClr val="000000"/>
                </a:solidFill>
                <a:latin typeface="Calibri"/>
                <a:ea typeface="Calibri"/>
                <a:cs typeface="Calibri"/>
                <a:sym typeface="Calibri"/>
              </a:rPr>
              <a:t>Sponsors ORS </a:t>
            </a:r>
            <a:endParaRPr/>
          </a:p>
        </p:txBody>
      </p:sp>
      <p:cxnSp>
        <p:nvCxnSpPr>
          <p:cNvPr id="277" name="Google Shape;277;p31"/>
          <p:cNvCxnSpPr/>
          <p:nvPr/>
        </p:nvCxnSpPr>
        <p:spPr>
          <a:xfrm>
            <a:off x="3962149" y="1647190"/>
            <a:ext cx="756247" cy="0"/>
          </a:xfrm>
          <a:prstGeom prst="straightConnector1">
            <a:avLst/>
          </a:prstGeom>
          <a:noFill/>
          <a:ln w="25400" cap="flat" cmpd="sng">
            <a:solidFill>
              <a:srgbClr val="1F6E27">
                <a:alpha val="49803"/>
              </a:srgbClr>
            </a:solidFill>
            <a:prstDash val="solid"/>
            <a:miter lim="800000"/>
            <a:headEnd type="triangle" w="med" len="med"/>
            <a:tailEnd type="triangle" w="med" len="med"/>
          </a:ln>
        </p:spPr>
      </p:cxnSp>
      <p:sp>
        <p:nvSpPr>
          <p:cNvPr id="278" name="Google Shape;278;p31"/>
          <p:cNvSpPr txBox="1"/>
          <p:nvPr/>
        </p:nvSpPr>
        <p:spPr>
          <a:xfrm>
            <a:off x="549505" y="3780516"/>
            <a:ext cx="1404172" cy="4247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60" b="1">
                <a:solidFill>
                  <a:schemeClr val="dk1"/>
                </a:solidFill>
                <a:latin typeface="Calibri"/>
                <a:ea typeface="Calibri"/>
                <a:cs typeface="Calibri"/>
                <a:sym typeface="Calibri"/>
              </a:rPr>
              <a:t>BORDER</a:t>
            </a:r>
            <a:endParaRPr sz="2160" b="1">
              <a:solidFill>
                <a:schemeClr val="dk1"/>
              </a:solidFill>
              <a:latin typeface="Calibri"/>
              <a:ea typeface="Calibri"/>
              <a:cs typeface="Calibri"/>
              <a:sym typeface="Calibri"/>
            </a:endParaRPr>
          </a:p>
        </p:txBody>
      </p:sp>
      <p:cxnSp>
        <p:nvCxnSpPr>
          <p:cNvPr id="279" name="Google Shape;279;p31"/>
          <p:cNvCxnSpPr/>
          <p:nvPr/>
        </p:nvCxnSpPr>
        <p:spPr>
          <a:xfrm>
            <a:off x="2893637" y="4866647"/>
            <a:ext cx="0" cy="274320"/>
          </a:xfrm>
          <a:prstGeom prst="straightConnector1">
            <a:avLst/>
          </a:prstGeom>
          <a:noFill/>
          <a:ln w="25400" cap="flat" cmpd="sng">
            <a:solidFill>
              <a:srgbClr val="1F6E27"/>
            </a:solidFill>
            <a:prstDash val="dash"/>
            <a:round/>
            <a:headEnd type="none" w="sm" len="sm"/>
            <a:tailEnd type="none" w="sm" len="sm"/>
          </a:ln>
        </p:spPr>
      </p:cxnSp>
      <p:cxnSp>
        <p:nvCxnSpPr>
          <p:cNvPr id="280" name="Google Shape;280;p31"/>
          <p:cNvCxnSpPr>
            <a:stCxn id="273" idx="2"/>
          </p:cNvCxnSpPr>
          <p:nvPr/>
        </p:nvCxnSpPr>
        <p:spPr>
          <a:xfrm>
            <a:off x="2893637" y="3703319"/>
            <a:ext cx="0" cy="579000"/>
          </a:xfrm>
          <a:prstGeom prst="straightConnector1">
            <a:avLst/>
          </a:prstGeom>
          <a:noFill/>
          <a:ln w="25400" cap="flat" cmpd="sng">
            <a:solidFill>
              <a:srgbClr val="1F6E27"/>
            </a:solidFill>
            <a:prstDash val="dash"/>
            <a:round/>
            <a:headEnd type="none" w="sm" len="sm"/>
            <a:tailEnd type="none" w="sm" len="sm"/>
          </a:ln>
        </p:spPr>
      </p:cxnSp>
      <p:cxnSp>
        <p:nvCxnSpPr>
          <p:cNvPr id="281" name="Google Shape;281;p31"/>
          <p:cNvCxnSpPr>
            <a:stCxn id="274" idx="2"/>
          </p:cNvCxnSpPr>
          <p:nvPr/>
        </p:nvCxnSpPr>
        <p:spPr>
          <a:xfrm>
            <a:off x="2893637" y="2814317"/>
            <a:ext cx="0" cy="340500"/>
          </a:xfrm>
          <a:prstGeom prst="straightConnector1">
            <a:avLst/>
          </a:prstGeom>
          <a:noFill/>
          <a:ln w="25400" cap="flat" cmpd="sng">
            <a:solidFill>
              <a:srgbClr val="1F6E27"/>
            </a:solidFill>
            <a:prstDash val="dash"/>
            <a:round/>
            <a:headEnd type="none" w="sm" len="sm"/>
            <a:tailEnd type="none" w="sm" len="sm"/>
          </a:ln>
        </p:spPr>
      </p:cxnSp>
      <p:cxnSp>
        <p:nvCxnSpPr>
          <p:cNvPr id="282" name="Google Shape;282;p31"/>
          <p:cNvCxnSpPr>
            <a:stCxn id="275" idx="2"/>
          </p:cNvCxnSpPr>
          <p:nvPr/>
        </p:nvCxnSpPr>
        <p:spPr>
          <a:xfrm>
            <a:off x="2893637" y="1955796"/>
            <a:ext cx="0" cy="259200"/>
          </a:xfrm>
          <a:prstGeom prst="straightConnector1">
            <a:avLst/>
          </a:prstGeom>
          <a:noFill/>
          <a:ln w="25400" cap="flat" cmpd="sng">
            <a:solidFill>
              <a:srgbClr val="1F6E27"/>
            </a:solidFill>
            <a:prstDash val="dash"/>
            <a:round/>
            <a:headEnd type="none" w="sm" len="sm"/>
            <a:tailEnd type="none" w="sm" len="sm"/>
          </a:ln>
        </p:spPr>
      </p:cxnSp>
      <p:sp>
        <p:nvSpPr>
          <p:cNvPr id="283" name="Google Shape;283;p31"/>
          <p:cNvSpPr/>
          <p:nvPr/>
        </p:nvSpPr>
        <p:spPr>
          <a:xfrm>
            <a:off x="9398573" y="1305674"/>
            <a:ext cx="2073137" cy="1646556"/>
          </a:xfrm>
          <a:prstGeom prst="triangle">
            <a:avLst>
              <a:gd name="adj" fmla="val 50000"/>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60" b="1">
                <a:solidFill>
                  <a:schemeClr val="dk1"/>
                </a:solidFill>
                <a:latin typeface="Calibri"/>
                <a:ea typeface="Calibri"/>
                <a:cs typeface="Calibri"/>
                <a:sym typeface="Calibri"/>
              </a:rPr>
              <a:t>ORS Trust</a:t>
            </a:r>
            <a:endParaRPr sz="2160" b="1">
              <a:solidFill>
                <a:schemeClr val="dk1"/>
              </a:solidFill>
              <a:latin typeface="Calibri"/>
              <a:ea typeface="Calibri"/>
              <a:cs typeface="Calibri"/>
              <a:sym typeface="Calibri"/>
            </a:endParaRPr>
          </a:p>
        </p:txBody>
      </p:sp>
      <p:cxnSp>
        <p:nvCxnSpPr>
          <p:cNvPr id="284" name="Google Shape;284;p31"/>
          <p:cNvCxnSpPr/>
          <p:nvPr/>
        </p:nvCxnSpPr>
        <p:spPr>
          <a:xfrm rot="10800000" flipH="1">
            <a:off x="6827520" y="1735043"/>
            <a:ext cx="2926080" cy="19650"/>
          </a:xfrm>
          <a:prstGeom prst="straightConnector1">
            <a:avLst/>
          </a:prstGeom>
          <a:noFill/>
          <a:ln w="25400" cap="flat" cmpd="sng">
            <a:solidFill>
              <a:srgbClr val="1F6E27">
                <a:alpha val="49803"/>
              </a:srgbClr>
            </a:solidFill>
            <a:prstDash val="solid"/>
            <a:miter lim="800000"/>
            <a:headEnd type="none" w="sm" len="sm"/>
            <a:tailEnd type="triangle" w="med" len="med"/>
          </a:ln>
        </p:spPr>
      </p:cxnSp>
      <p:sp>
        <p:nvSpPr>
          <p:cNvPr id="285" name="Google Shape;285;p31"/>
          <p:cNvSpPr txBox="1"/>
          <p:nvPr/>
        </p:nvSpPr>
        <p:spPr>
          <a:xfrm>
            <a:off x="6881531" y="1051558"/>
            <a:ext cx="3230115" cy="7571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60" b="1">
                <a:solidFill>
                  <a:schemeClr val="dk1"/>
                </a:solidFill>
                <a:latin typeface="Calibri"/>
                <a:ea typeface="Calibri"/>
                <a:cs typeface="Calibri"/>
                <a:sym typeface="Calibri"/>
              </a:rPr>
              <a:t>Employer and Member </a:t>
            </a:r>
            <a:endParaRPr/>
          </a:p>
          <a:p>
            <a:pPr marL="0" marR="0" lvl="0" indent="0" algn="ctr" rtl="0">
              <a:spcBef>
                <a:spcPts val="0"/>
              </a:spcBef>
              <a:spcAft>
                <a:spcPts val="0"/>
              </a:spcAft>
              <a:buNone/>
            </a:pPr>
            <a:r>
              <a:rPr lang="en-US" sz="2160" b="1">
                <a:solidFill>
                  <a:schemeClr val="dk1"/>
                </a:solidFill>
                <a:latin typeface="Calibri"/>
                <a:ea typeface="Calibri"/>
                <a:cs typeface="Calibri"/>
                <a:sym typeface="Calibri"/>
              </a:rPr>
              <a:t>Contributions</a:t>
            </a:r>
            <a:endParaRPr/>
          </a:p>
        </p:txBody>
      </p:sp>
      <p:sp>
        <p:nvSpPr>
          <p:cNvPr id="286" name="Google Shape;286;p31"/>
          <p:cNvSpPr/>
          <p:nvPr/>
        </p:nvSpPr>
        <p:spPr>
          <a:xfrm>
            <a:off x="4112341" y="2435861"/>
            <a:ext cx="1886335" cy="548638"/>
          </a:xfrm>
          <a:prstGeom prst="rect">
            <a:avLst/>
          </a:prstGeom>
          <a:no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0" b="1">
                <a:solidFill>
                  <a:srgbClr val="000000"/>
                </a:solidFill>
                <a:latin typeface="Calibri"/>
                <a:ea typeface="Calibri"/>
                <a:cs typeface="Calibri"/>
                <a:sym typeface="Calibri"/>
              </a:rPr>
              <a:t>Senior &amp; Executive Staff</a:t>
            </a:r>
            <a:endParaRPr/>
          </a:p>
          <a:p>
            <a:pPr marL="0" marR="0" lvl="0" indent="0" algn="ctr" rtl="0">
              <a:spcBef>
                <a:spcPts val="0"/>
              </a:spcBef>
              <a:spcAft>
                <a:spcPts val="0"/>
              </a:spcAft>
              <a:buNone/>
            </a:pPr>
            <a:r>
              <a:rPr lang="en-US" sz="1080" b="1">
                <a:solidFill>
                  <a:srgbClr val="000000"/>
                </a:solidFill>
                <a:latin typeface="Calibri"/>
                <a:ea typeface="Calibri"/>
                <a:cs typeface="Calibri"/>
                <a:sym typeface="Calibri"/>
              </a:rPr>
              <a:t>(Members)</a:t>
            </a:r>
            <a:endParaRPr/>
          </a:p>
        </p:txBody>
      </p:sp>
      <p:cxnSp>
        <p:nvCxnSpPr>
          <p:cNvPr id="287" name="Google Shape;287;p31"/>
          <p:cNvCxnSpPr/>
          <p:nvPr/>
        </p:nvCxnSpPr>
        <p:spPr>
          <a:xfrm>
            <a:off x="3975990" y="1735043"/>
            <a:ext cx="772886" cy="621527"/>
          </a:xfrm>
          <a:prstGeom prst="straightConnector1">
            <a:avLst/>
          </a:prstGeom>
          <a:noFill/>
          <a:ln w="25400" cap="flat" cmpd="sng">
            <a:solidFill>
              <a:srgbClr val="1F6E27">
                <a:alpha val="49803"/>
              </a:srgbClr>
            </a:solidFill>
            <a:prstDash val="solid"/>
            <a:miter lim="800000"/>
            <a:headEnd type="none" w="sm" len="sm"/>
            <a:tailEnd type="triangle" w="med" len="med"/>
          </a:ln>
        </p:spPr>
      </p:cxnSp>
      <p:cxnSp>
        <p:nvCxnSpPr>
          <p:cNvPr id="288" name="Google Shape;288;p31"/>
          <p:cNvCxnSpPr>
            <a:endCxn id="286" idx="2"/>
          </p:cNvCxnSpPr>
          <p:nvPr/>
        </p:nvCxnSpPr>
        <p:spPr>
          <a:xfrm rot="10800000" flipH="1">
            <a:off x="3976109" y="2984499"/>
            <a:ext cx="1079400" cy="2430900"/>
          </a:xfrm>
          <a:prstGeom prst="straightConnector1">
            <a:avLst/>
          </a:prstGeom>
          <a:noFill/>
          <a:ln w="25400" cap="flat" cmpd="sng">
            <a:solidFill>
              <a:srgbClr val="1F6E27">
                <a:alpha val="49803"/>
              </a:srgbClr>
            </a:solidFill>
            <a:prstDash val="solid"/>
            <a:miter lim="800000"/>
            <a:headEnd type="none" w="sm" len="sm"/>
            <a:tailEnd type="triangle" w="med" len="med"/>
          </a:ln>
        </p:spPr>
      </p:cxnSp>
      <p:cxnSp>
        <p:nvCxnSpPr>
          <p:cNvPr id="289" name="Google Shape;289;p31"/>
          <p:cNvCxnSpPr/>
          <p:nvPr/>
        </p:nvCxnSpPr>
        <p:spPr>
          <a:xfrm>
            <a:off x="6644640" y="1988830"/>
            <a:ext cx="0" cy="1667644"/>
          </a:xfrm>
          <a:prstGeom prst="straightConnector1">
            <a:avLst/>
          </a:prstGeom>
          <a:noFill/>
          <a:ln w="25400" cap="flat" cmpd="sng">
            <a:solidFill>
              <a:srgbClr val="1F6E27"/>
            </a:solidFill>
            <a:prstDash val="dash"/>
            <a:round/>
            <a:headEnd type="none" w="sm" len="sm"/>
            <a:tailEnd type="none" w="sm" len="sm"/>
          </a:ln>
        </p:spPr>
      </p:cxnSp>
      <p:sp>
        <p:nvSpPr>
          <p:cNvPr id="290" name="Google Shape;290;p31"/>
          <p:cNvSpPr/>
          <p:nvPr/>
        </p:nvSpPr>
        <p:spPr>
          <a:xfrm>
            <a:off x="5489825" y="3328340"/>
            <a:ext cx="1886335" cy="548638"/>
          </a:xfrm>
          <a:prstGeom prst="rect">
            <a:avLst/>
          </a:prstGeom>
          <a:no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80" b="1">
                <a:solidFill>
                  <a:srgbClr val="000000"/>
                </a:solidFill>
                <a:latin typeface="Calibri"/>
                <a:ea typeface="Calibri"/>
                <a:cs typeface="Calibri"/>
                <a:sym typeface="Calibri"/>
              </a:rPr>
              <a:t>Loan Account</a:t>
            </a:r>
            <a:endParaRPr/>
          </a:p>
        </p:txBody>
      </p:sp>
      <p:cxnSp>
        <p:nvCxnSpPr>
          <p:cNvPr id="291" name="Google Shape;291;p31"/>
          <p:cNvCxnSpPr/>
          <p:nvPr/>
        </p:nvCxnSpPr>
        <p:spPr>
          <a:xfrm rot="10800000">
            <a:off x="3901440" y="5532120"/>
            <a:ext cx="2377440" cy="0"/>
          </a:xfrm>
          <a:prstGeom prst="straightConnector1">
            <a:avLst/>
          </a:prstGeom>
          <a:noFill/>
          <a:ln w="25400" cap="flat" cmpd="sng">
            <a:solidFill>
              <a:srgbClr val="1F6E27"/>
            </a:solidFill>
            <a:prstDash val="dash"/>
            <a:miter lim="800000"/>
            <a:headEnd type="none" w="sm" len="sm"/>
            <a:tailEnd type="triangle" w="med" len="med"/>
          </a:ln>
        </p:spPr>
      </p:cxnSp>
      <p:cxnSp>
        <p:nvCxnSpPr>
          <p:cNvPr id="292" name="Google Shape;292;p31"/>
          <p:cNvCxnSpPr/>
          <p:nvPr/>
        </p:nvCxnSpPr>
        <p:spPr>
          <a:xfrm rot="10800000">
            <a:off x="9392948" y="1850564"/>
            <a:ext cx="0" cy="435606"/>
          </a:xfrm>
          <a:prstGeom prst="straightConnector1">
            <a:avLst/>
          </a:prstGeom>
          <a:noFill/>
          <a:ln w="57150" cap="flat" cmpd="sng">
            <a:solidFill>
              <a:srgbClr val="1F6E27"/>
            </a:solidFill>
            <a:prstDash val="dash"/>
            <a:miter lim="800000"/>
            <a:headEnd type="none" w="sm" len="sm"/>
            <a:tailEnd type="triangle" w="med" len="med"/>
          </a:ln>
        </p:spPr>
      </p:cxnSp>
      <p:sp>
        <p:nvSpPr>
          <p:cNvPr id="293" name="Google Shape;293;p31"/>
          <p:cNvSpPr txBox="1"/>
          <p:nvPr/>
        </p:nvSpPr>
        <p:spPr>
          <a:xfrm>
            <a:off x="7863346" y="2286170"/>
            <a:ext cx="182046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Funds Chinese </a:t>
            </a:r>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Company Premiums</a:t>
            </a:r>
            <a:endParaRPr/>
          </a:p>
        </p:txBody>
      </p:sp>
      <p:cxnSp>
        <p:nvCxnSpPr>
          <p:cNvPr id="294" name="Google Shape;294;p31"/>
          <p:cNvCxnSpPr/>
          <p:nvPr/>
        </p:nvCxnSpPr>
        <p:spPr>
          <a:xfrm>
            <a:off x="6278880" y="3910169"/>
            <a:ext cx="0" cy="1621951"/>
          </a:xfrm>
          <a:prstGeom prst="straightConnector1">
            <a:avLst/>
          </a:prstGeom>
          <a:noFill/>
          <a:ln w="25400" cap="flat" cmpd="sng">
            <a:solidFill>
              <a:srgbClr val="1F6E27"/>
            </a:solidFill>
            <a:prstDash val="dash"/>
            <a:round/>
            <a:headEnd type="none" w="sm" len="sm"/>
            <a:tailEnd type="none" w="sm" len="sm"/>
          </a:ln>
        </p:spPr>
      </p:cxnSp>
      <p:sp>
        <p:nvSpPr>
          <p:cNvPr id="295" name="Google Shape;295;p31"/>
          <p:cNvSpPr/>
          <p:nvPr/>
        </p:nvSpPr>
        <p:spPr>
          <a:xfrm rot="5400000">
            <a:off x="7928397" y="2160121"/>
            <a:ext cx="199483" cy="137149"/>
          </a:xfrm>
          <a:prstGeom prst="triangle">
            <a:avLst>
              <a:gd name="adj" fmla="val 50000"/>
            </a:avLst>
          </a:prstGeom>
          <a:solidFill>
            <a:srgbClr val="1F6E2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60">
              <a:solidFill>
                <a:schemeClr val="lt1"/>
              </a:solidFill>
              <a:latin typeface="Calibri"/>
              <a:ea typeface="Calibri"/>
              <a:cs typeface="Calibri"/>
              <a:sym typeface="Calibri"/>
            </a:endParaRPr>
          </a:p>
        </p:txBody>
      </p:sp>
      <p:cxnSp>
        <p:nvCxnSpPr>
          <p:cNvPr id="296" name="Google Shape;296;p31"/>
          <p:cNvCxnSpPr/>
          <p:nvPr/>
        </p:nvCxnSpPr>
        <p:spPr>
          <a:xfrm rot="10800000">
            <a:off x="6644640" y="2214883"/>
            <a:ext cx="1280160" cy="0"/>
          </a:xfrm>
          <a:prstGeom prst="straightConnector1">
            <a:avLst/>
          </a:prstGeom>
          <a:noFill/>
          <a:ln w="25400" cap="flat" cmpd="sng">
            <a:solidFill>
              <a:srgbClr val="1F6E27"/>
            </a:solidFill>
            <a:prstDash val="dash"/>
            <a:round/>
            <a:headEnd type="none" w="sm" len="sm"/>
            <a:tailEnd type="none" w="sm" len="sm"/>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2"/>
          <p:cNvSpPr txBox="1">
            <a:spLocks noGrp="1"/>
          </p:cNvSpPr>
          <p:nvPr>
            <p:ph type="title" idx="4294967295"/>
          </p:nvPr>
        </p:nvSpPr>
        <p:spPr>
          <a:xfrm>
            <a:off x="581192" y="781049"/>
            <a:ext cx="11029616" cy="94443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400" b="1" cap="none">
                <a:solidFill>
                  <a:schemeClr val="lt1"/>
                </a:solidFill>
                <a:latin typeface="Arial"/>
                <a:ea typeface="Arial"/>
                <a:cs typeface="Arial"/>
                <a:sym typeface="Arial"/>
              </a:rPr>
              <a:t>Contacts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4"/>
          <p:cNvSpPr txBox="1"/>
          <p:nvPr/>
        </p:nvSpPr>
        <p:spPr>
          <a:xfrm>
            <a:off x="1172600" y="574391"/>
            <a:ext cx="10329791" cy="1203851"/>
          </a:xfrm>
          <a:prstGeom prst="rect">
            <a:avLst/>
          </a:prstGeom>
          <a:noFill/>
          <a:ln>
            <a:noFill/>
          </a:ln>
        </p:spPr>
        <p:txBody>
          <a:bodyPr spcFirstLastPara="1" wrap="square" lIns="0" tIns="9075" rIns="0" bIns="0" anchor="t" anchorCtr="0">
            <a:spAutoFit/>
          </a:bodyPr>
          <a:lstStyle/>
          <a:p>
            <a:pPr marL="9144" marR="0" lvl="0" indent="0" algn="l" rtl="0">
              <a:spcBef>
                <a:spcPts val="0"/>
              </a:spcBef>
              <a:spcAft>
                <a:spcPts val="0"/>
              </a:spcAft>
              <a:buNone/>
            </a:pPr>
            <a:r>
              <a:rPr lang="en-US" sz="2880" b="1" i="0" u="none" strike="noStrike" cap="none">
                <a:solidFill>
                  <a:schemeClr val="dk1"/>
                </a:solidFill>
                <a:latin typeface="Microsoft JhengHei"/>
                <a:ea typeface="Microsoft JhengHei"/>
                <a:cs typeface="Microsoft JhengHei"/>
                <a:sym typeface="Microsoft JhengHei"/>
              </a:rPr>
              <a:t>Registered Pension Trust – ORS</a:t>
            </a:r>
            <a:endParaRPr/>
          </a:p>
          <a:p>
            <a:pPr marL="9144" marR="0" lvl="0" indent="0" algn="l" rtl="0">
              <a:spcBef>
                <a:spcPts val="72"/>
              </a:spcBef>
              <a:spcAft>
                <a:spcPts val="0"/>
              </a:spcAft>
              <a:buNone/>
            </a:pPr>
            <a:r>
              <a:rPr lang="en-US" sz="2400" b="1" i="0" u="none" strike="noStrike" cap="none">
                <a:solidFill>
                  <a:schemeClr val="dk1"/>
                </a:solidFill>
                <a:latin typeface="Microsoft JhengHei"/>
                <a:ea typeface="Microsoft JhengHei"/>
                <a:cs typeface="Microsoft JhengHei"/>
                <a:sym typeface="Microsoft JhengHei"/>
              </a:rPr>
              <a:t>注册退休金信托</a:t>
            </a:r>
            <a:br>
              <a:rPr lang="en-US" sz="2400" b="1" i="0" u="none" strike="noStrike" cap="none">
                <a:solidFill>
                  <a:schemeClr val="dk1"/>
                </a:solidFill>
                <a:latin typeface="Microsoft JhengHei"/>
                <a:ea typeface="Microsoft JhengHei"/>
                <a:cs typeface="Microsoft JhengHei"/>
                <a:sym typeface="Microsoft JhengHei"/>
              </a:rPr>
            </a:br>
            <a:endParaRPr sz="2400" b="1" i="0" u="none" strike="noStrike" cap="none">
              <a:solidFill>
                <a:schemeClr val="dk1"/>
              </a:solidFill>
              <a:latin typeface="Microsoft JhengHei"/>
              <a:ea typeface="Microsoft JhengHei"/>
              <a:cs typeface="Microsoft JhengHei"/>
              <a:sym typeface="Microsoft JhengHei"/>
            </a:endParaRPr>
          </a:p>
        </p:txBody>
      </p:sp>
      <p:sp>
        <p:nvSpPr>
          <p:cNvPr id="63" name="Google Shape;63;p4"/>
          <p:cNvSpPr/>
          <p:nvPr/>
        </p:nvSpPr>
        <p:spPr>
          <a:xfrm>
            <a:off x="1172719" y="1417346"/>
            <a:ext cx="9955415" cy="4553362"/>
          </a:xfrm>
          <a:prstGeom prst="rect">
            <a:avLst/>
          </a:prstGeom>
          <a:noFill/>
          <a:ln>
            <a:noFill/>
          </a:ln>
        </p:spPr>
        <p:txBody>
          <a:bodyPr spcFirstLastPara="1" wrap="square" lIns="65325" tIns="32650" rIns="65325" bIns="32650" anchor="t" anchorCtr="0">
            <a:spAutoFit/>
          </a:bodyPr>
          <a:lstStyle/>
          <a:p>
            <a:pPr marL="0" marR="0" lvl="0" indent="0" algn="l" rtl="0">
              <a:spcBef>
                <a:spcPts val="0"/>
              </a:spcBef>
              <a:spcAft>
                <a:spcPts val="0"/>
              </a:spcAft>
              <a:buNone/>
            </a:pPr>
            <a:r>
              <a:rPr lang="en-US" sz="1920" b="1" i="0" u="none" strike="noStrike" cap="none">
                <a:solidFill>
                  <a:schemeClr val="dk1"/>
                </a:solidFill>
                <a:latin typeface="Microsoft JhengHei"/>
                <a:ea typeface="Microsoft JhengHei"/>
                <a:cs typeface="Microsoft JhengHei"/>
                <a:sym typeface="Microsoft JhengHei"/>
              </a:rPr>
              <a:t>What is ORSO - 退休金信托计划</a:t>
            </a:r>
            <a:endParaRPr sz="1920" b="1" i="0" u="none" strike="noStrike" cap="none">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1200" b="1">
              <a:solidFill>
                <a:schemeClr val="dk1"/>
              </a:solidFill>
              <a:latin typeface="Microsoft JhengHei"/>
              <a:ea typeface="Microsoft JhengHei"/>
              <a:cs typeface="Microsoft JhengHei"/>
              <a:sym typeface="Microsoft JhengHei"/>
            </a:endParaRPr>
          </a:p>
          <a:p>
            <a:pPr marL="326898" marR="0" lvl="0" indent="-326898" algn="l" rtl="0">
              <a:spcBef>
                <a:spcPts val="858"/>
              </a:spcBef>
              <a:spcAft>
                <a:spcPts val="0"/>
              </a:spcAft>
              <a:buClr>
                <a:schemeClr val="dk1"/>
              </a:buClr>
              <a:buSzPts val="1920"/>
              <a:buFont typeface="Arial"/>
              <a:buChar char="•"/>
            </a:pPr>
            <a:r>
              <a:rPr lang="en-US" sz="1920">
                <a:solidFill>
                  <a:schemeClr val="dk1"/>
                </a:solidFill>
                <a:latin typeface="Microsoft JhengHei"/>
                <a:ea typeface="Microsoft JhengHei"/>
                <a:cs typeface="Microsoft JhengHei"/>
                <a:sym typeface="Microsoft JhengHei"/>
              </a:rPr>
              <a:t>ORSO stands for "Occupational Retirement Schemes Ordinance".  </a:t>
            </a:r>
            <a:br>
              <a:rPr lang="en-US" sz="1920">
                <a:solidFill>
                  <a:schemeClr val="dk1"/>
                </a:solidFill>
                <a:latin typeface="Microsoft JhengHei"/>
                <a:ea typeface="Microsoft JhengHei"/>
                <a:cs typeface="Microsoft JhengHei"/>
                <a:sym typeface="Microsoft JhengHei"/>
              </a:rPr>
            </a:br>
            <a:r>
              <a:rPr lang="en-US" sz="1920" b="1">
                <a:solidFill>
                  <a:schemeClr val="dk1"/>
                </a:solidFill>
                <a:latin typeface="Microsoft JhengHei"/>
                <a:ea typeface="Microsoft JhengHei"/>
                <a:cs typeface="Microsoft JhengHei"/>
                <a:sym typeface="Microsoft JhengHei"/>
              </a:rPr>
              <a:t>ORSO 全名为职业退休计划条例</a:t>
            </a:r>
            <a:endParaRPr sz="1920" b="1">
              <a:solidFill>
                <a:schemeClr val="dk1"/>
              </a:solidFill>
              <a:latin typeface="Microsoft JhengHei"/>
              <a:ea typeface="Microsoft JhengHei"/>
              <a:cs typeface="Microsoft JhengHei"/>
              <a:sym typeface="Microsoft JhengHei"/>
            </a:endParaRPr>
          </a:p>
          <a:p>
            <a:pPr marL="326898" marR="0" lvl="0" indent="-326898" algn="l" rtl="0">
              <a:spcBef>
                <a:spcPts val="858"/>
              </a:spcBef>
              <a:spcAft>
                <a:spcPts val="0"/>
              </a:spcAft>
              <a:buClr>
                <a:schemeClr val="dk1"/>
              </a:buClr>
              <a:buSzPts val="1920"/>
              <a:buFont typeface="Arial"/>
              <a:buChar char="•"/>
            </a:pPr>
            <a:r>
              <a:rPr lang="en-US" sz="1920">
                <a:solidFill>
                  <a:schemeClr val="dk1"/>
                </a:solidFill>
                <a:latin typeface="Microsoft JhengHei"/>
                <a:ea typeface="Microsoft JhengHei"/>
                <a:cs typeface="Microsoft JhengHei"/>
                <a:sym typeface="Microsoft JhengHei"/>
              </a:rPr>
              <a:t>ORSO was enacted in December 1992 and came into operation in October 1993.</a:t>
            </a:r>
            <a:br>
              <a:rPr lang="en-US" sz="1920">
                <a:solidFill>
                  <a:schemeClr val="dk1"/>
                </a:solidFill>
                <a:latin typeface="Microsoft JhengHei"/>
                <a:ea typeface="Microsoft JhengHei"/>
                <a:cs typeface="Microsoft JhengHei"/>
                <a:sym typeface="Microsoft JhengHei"/>
              </a:rPr>
            </a:br>
            <a:r>
              <a:rPr lang="en-US" sz="1920" b="1">
                <a:solidFill>
                  <a:schemeClr val="dk1"/>
                </a:solidFill>
                <a:latin typeface="Microsoft JhengHei"/>
                <a:ea typeface="Microsoft JhengHei"/>
                <a:cs typeface="Microsoft JhengHei"/>
                <a:sym typeface="Microsoft JhengHei"/>
              </a:rPr>
              <a:t>ORSO 于1992年十二月立法，1993年十月开始运作</a:t>
            </a:r>
            <a:endParaRPr sz="1920" b="1">
              <a:solidFill>
                <a:schemeClr val="dk1"/>
              </a:solidFill>
              <a:latin typeface="Microsoft JhengHei"/>
              <a:ea typeface="Microsoft JhengHei"/>
              <a:cs typeface="Microsoft JhengHei"/>
              <a:sym typeface="Microsoft JhengHei"/>
            </a:endParaRPr>
          </a:p>
          <a:p>
            <a:pPr marL="326898" marR="0" lvl="0" indent="-326898" algn="l" rtl="0">
              <a:spcBef>
                <a:spcPts val="858"/>
              </a:spcBef>
              <a:spcAft>
                <a:spcPts val="0"/>
              </a:spcAft>
              <a:buClr>
                <a:schemeClr val="dk1"/>
              </a:buClr>
              <a:buSzPts val="1920"/>
              <a:buFont typeface="Arial"/>
              <a:buChar char="•"/>
            </a:pPr>
            <a:r>
              <a:rPr lang="en-US" sz="1920">
                <a:solidFill>
                  <a:schemeClr val="dk1"/>
                </a:solidFill>
                <a:latin typeface="Microsoft JhengHei"/>
                <a:ea typeface="Microsoft JhengHei"/>
                <a:cs typeface="Microsoft JhengHei"/>
                <a:sym typeface="Microsoft JhengHei"/>
              </a:rPr>
              <a:t>The objective of ORSO is to establish a registration system for voluntarily established occupational retirement schemes, to ensure that such schemes are properly regulated, and to provide greater certainty that retirement scheme benefits promised to employees will be paid when they fall due.</a:t>
            </a:r>
            <a:br>
              <a:rPr lang="en-US" sz="1920">
                <a:solidFill>
                  <a:schemeClr val="dk1"/>
                </a:solidFill>
                <a:latin typeface="Microsoft JhengHei"/>
                <a:ea typeface="Microsoft JhengHei"/>
                <a:cs typeface="Microsoft JhengHei"/>
                <a:sym typeface="Microsoft JhengHei"/>
              </a:rPr>
            </a:br>
            <a:r>
              <a:rPr lang="en-US" sz="1920" b="1">
                <a:solidFill>
                  <a:schemeClr val="dk1"/>
                </a:solidFill>
                <a:latin typeface="Microsoft JhengHei"/>
                <a:ea typeface="Microsoft JhengHei"/>
                <a:cs typeface="Microsoft JhengHei"/>
                <a:sym typeface="Microsoft JhengHei"/>
              </a:rPr>
              <a:t>职业退休计划的目标是建立一个自愿设立的职业退休计划注册制度，确保这些计划得到适当的管理，并为对雇员承诺的退休计划福利在到期时得以支付提供更大的确定性。</a:t>
            </a:r>
            <a:endParaRPr sz="1920" b="1">
              <a:solidFill>
                <a:schemeClr val="dk1"/>
              </a:solidFill>
              <a:latin typeface="Microsoft JhengHei"/>
              <a:ea typeface="Microsoft JhengHei"/>
              <a:cs typeface="Microsoft JhengHei"/>
              <a:sym typeface="Microsoft JhengHei"/>
            </a:endParaRPr>
          </a:p>
          <a:p>
            <a:pPr marL="326898" marR="0" lvl="0" indent="-326898" algn="l" rtl="0">
              <a:spcBef>
                <a:spcPts val="858"/>
              </a:spcBef>
              <a:spcAft>
                <a:spcPts val="0"/>
              </a:spcAft>
              <a:buClr>
                <a:schemeClr val="dk1"/>
              </a:buClr>
              <a:buSzPts val="1920"/>
              <a:buFont typeface="Arial"/>
              <a:buChar char="•"/>
            </a:pPr>
            <a:r>
              <a:rPr lang="en-US" sz="1920">
                <a:solidFill>
                  <a:schemeClr val="dk1"/>
                </a:solidFill>
                <a:latin typeface="Microsoft JhengHei"/>
                <a:ea typeface="Microsoft JhengHei"/>
                <a:cs typeface="Microsoft JhengHei"/>
                <a:sym typeface="Microsoft JhengHei"/>
              </a:rPr>
              <a:t>Registered Pension trust ORSO is a Non-Vested Pension Plan</a:t>
            </a:r>
            <a:br>
              <a:rPr lang="en-US" sz="1920">
                <a:solidFill>
                  <a:schemeClr val="dk1"/>
                </a:solidFill>
                <a:latin typeface="Microsoft JhengHei"/>
                <a:ea typeface="Microsoft JhengHei"/>
                <a:cs typeface="Microsoft JhengHei"/>
                <a:sym typeface="Microsoft JhengHei"/>
              </a:rPr>
            </a:br>
            <a:r>
              <a:rPr lang="en-US" sz="1920" b="1">
                <a:solidFill>
                  <a:schemeClr val="dk1"/>
                </a:solidFill>
                <a:latin typeface="Microsoft JhengHei"/>
                <a:ea typeface="Microsoft JhengHei"/>
                <a:cs typeface="Microsoft JhengHei"/>
                <a:sym typeface="Microsoft JhengHei"/>
              </a:rPr>
              <a:t>注册退休金计划是“非归属”的退休金计划</a:t>
            </a:r>
            <a:endParaRPr sz="1920" b="1">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5"/>
          <p:cNvSpPr txBox="1"/>
          <p:nvPr/>
        </p:nvSpPr>
        <p:spPr>
          <a:xfrm>
            <a:off x="1215272" y="556103"/>
            <a:ext cx="10512671" cy="1203851"/>
          </a:xfrm>
          <a:prstGeom prst="rect">
            <a:avLst/>
          </a:prstGeom>
          <a:noFill/>
          <a:ln>
            <a:noFill/>
          </a:ln>
        </p:spPr>
        <p:txBody>
          <a:bodyPr spcFirstLastPara="1" wrap="square" lIns="0" tIns="9075" rIns="0" bIns="0" anchor="t" anchorCtr="0">
            <a:spAutoFit/>
          </a:bodyPr>
          <a:lstStyle/>
          <a:p>
            <a:pPr marL="9144" marR="0" lvl="0" indent="0" algn="l" rtl="0">
              <a:spcBef>
                <a:spcPts val="0"/>
              </a:spcBef>
              <a:spcAft>
                <a:spcPts val="0"/>
              </a:spcAft>
              <a:buNone/>
            </a:pPr>
            <a:r>
              <a:rPr lang="en-US" sz="2880" b="1">
                <a:solidFill>
                  <a:schemeClr val="dk1"/>
                </a:solidFill>
                <a:latin typeface="Microsoft JhengHei"/>
                <a:ea typeface="Microsoft JhengHei"/>
                <a:cs typeface="Microsoft JhengHei"/>
                <a:sym typeface="Microsoft JhengHei"/>
              </a:rPr>
              <a:t>Parties to the Pension Trust - ORSO</a:t>
            </a:r>
            <a:endParaRPr sz="2880" b="1">
              <a:solidFill>
                <a:schemeClr val="dk1"/>
              </a:solidFill>
              <a:latin typeface="Microsoft JhengHei"/>
              <a:ea typeface="Microsoft JhengHei"/>
              <a:cs typeface="Microsoft JhengHei"/>
              <a:sym typeface="Microsoft JhengHei"/>
            </a:endParaRPr>
          </a:p>
          <a:p>
            <a:pPr marL="9144" marR="0" lvl="0" indent="0" algn="l" rtl="0">
              <a:spcBef>
                <a:spcPts val="72"/>
              </a:spcBef>
              <a:spcAft>
                <a:spcPts val="0"/>
              </a:spcAft>
              <a:buNone/>
            </a:pPr>
            <a:r>
              <a:rPr lang="en-US" sz="2400" b="1">
                <a:solidFill>
                  <a:schemeClr val="dk1"/>
                </a:solidFill>
                <a:latin typeface="Microsoft JhengHei"/>
                <a:ea typeface="Microsoft JhengHei"/>
                <a:cs typeface="Microsoft JhengHei"/>
                <a:sym typeface="Microsoft JhengHei"/>
              </a:rPr>
              <a:t>退休金信托结构</a:t>
            </a:r>
            <a:br>
              <a:rPr lang="en-US" sz="2400" b="1">
                <a:solidFill>
                  <a:schemeClr val="dk1"/>
                </a:solidFill>
                <a:latin typeface="Microsoft JhengHei"/>
                <a:ea typeface="Microsoft JhengHei"/>
                <a:cs typeface="Microsoft JhengHei"/>
                <a:sym typeface="Microsoft JhengHei"/>
              </a:rPr>
            </a:br>
            <a:endParaRPr sz="2400" b="1">
              <a:solidFill>
                <a:schemeClr val="dk1"/>
              </a:solidFill>
              <a:latin typeface="Microsoft JhengHei"/>
              <a:ea typeface="Microsoft JhengHei"/>
              <a:cs typeface="Microsoft JhengHei"/>
              <a:sym typeface="Microsoft JhengHei"/>
            </a:endParaRPr>
          </a:p>
        </p:txBody>
      </p:sp>
      <p:sp>
        <p:nvSpPr>
          <p:cNvPr id="69" name="Google Shape;69;p5"/>
          <p:cNvSpPr/>
          <p:nvPr/>
        </p:nvSpPr>
        <p:spPr>
          <a:xfrm>
            <a:off x="3596938" y="2403126"/>
            <a:ext cx="4227697" cy="3131512"/>
          </a:xfrm>
          <a:prstGeom prst="flowChartExtract">
            <a:avLst/>
          </a:prstGeom>
          <a:solidFill>
            <a:srgbClr val="9BBB59"/>
          </a:solidFill>
          <a:ln w="25400" cap="flat" cmpd="sng">
            <a:solidFill>
              <a:srgbClr val="718840"/>
            </a:solidFill>
            <a:prstDash val="solid"/>
            <a:round/>
            <a:headEnd type="none" w="sm" len="sm"/>
            <a:tailEnd type="none" w="sm" len="sm"/>
          </a:ln>
        </p:spPr>
        <p:txBody>
          <a:bodyPr spcFirstLastPara="1" wrap="square" lIns="65325" tIns="32650" rIns="65325" bIns="32650" anchor="t" anchorCtr="0">
            <a:noAutofit/>
          </a:bodyPr>
          <a:lstStyle/>
          <a:p>
            <a:pPr marL="0" marR="0" lvl="0" indent="0" algn="ctr" rtl="0">
              <a:spcBef>
                <a:spcPts val="0"/>
              </a:spcBef>
              <a:spcAft>
                <a:spcPts val="0"/>
              </a:spcAft>
              <a:buNone/>
            </a:pPr>
            <a:r>
              <a:rPr lang="en-US" sz="2880" b="1">
                <a:solidFill>
                  <a:srgbClr val="000000"/>
                </a:solidFill>
                <a:latin typeface="Microsoft JhengHei"/>
                <a:ea typeface="Microsoft JhengHei"/>
                <a:cs typeface="Microsoft JhengHei"/>
                <a:sym typeface="Microsoft JhengHei"/>
              </a:rPr>
              <a:t>Pension</a:t>
            </a:r>
            <a:endParaRPr/>
          </a:p>
          <a:p>
            <a:pPr marL="0" marR="0" lvl="0" indent="0" algn="ctr" rtl="0">
              <a:spcBef>
                <a:spcPts val="0"/>
              </a:spcBef>
              <a:spcAft>
                <a:spcPts val="0"/>
              </a:spcAft>
              <a:buNone/>
            </a:pPr>
            <a:r>
              <a:rPr lang="en-US" sz="2880" b="1">
                <a:solidFill>
                  <a:srgbClr val="000000"/>
                </a:solidFill>
                <a:latin typeface="Microsoft JhengHei"/>
                <a:ea typeface="Microsoft JhengHei"/>
                <a:cs typeface="Microsoft JhengHei"/>
                <a:sym typeface="Microsoft JhengHei"/>
              </a:rPr>
              <a:t>Trust</a:t>
            </a:r>
            <a:endParaRPr/>
          </a:p>
          <a:p>
            <a:pPr marL="0" marR="0" lvl="0" indent="0" algn="ctr" rtl="0">
              <a:spcBef>
                <a:spcPts val="0"/>
              </a:spcBef>
              <a:spcAft>
                <a:spcPts val="0"/>
              </a:spcAft>
              <a:buNone/>
            </a:pPr>
            <a:r>
              <a:rPr lang="en-US" sz="2880" b="1">
                <a:solidFill>
                  <a:srgbClr val="000000"/>
                </a:solidFill>
                <a:latin typeface="Microsoft JhengHei"/>
                <a:ea typeface="Microsoft JhengHei"/>
                <a:cs typeface="Microsoft JhengHei"/>
                <a:sym typeface="Microsoft JhengHei"/>
              </a:rPr>
              <a:t>退休金信托</a:t>
            </a:r>
            <a:endParaRPr sz="720">
              <a:solidFill>
                <a:schemeClr val="dk1"/>
              </a:solidFill>
              <a:latin typeface="Microsoft JhengHei"/>
              <a:ea typeface="Microsoft JhengHei"/>
              <a:cs typeface="Microsoft JhengHei"/>
              <a:sym typeface="Microsoft JhengHei"/>
            </a:endParaRPr>
          </a:p>
        </p:txBody>
      </p:sp>
      <p:sp>
        <p:nvSpPr>
          <p:cNvPr id="70" name="Google Shape;70;p5"/>
          <p:cNvSpPr/>
          <p:nvPr/>
        </p:nvSpPr>
        <p:spPr>
          <a:xfrm>
            <a:off x="5123510" y="1508760"/>
            <a:ext cx="1174558" cy="804644"/>
          </a:xfrm>
          <a:prstGeom prst="rect">
            <a:avLst/>
          </a:prstGeom>
          <a:noFill/>
          <a:ln>
            <a:noFill/>
          </a:ln>
        </p:spPr>
        <p:txBody>
          <a:bodyPr spcFirstLastPara="1" wrap="square" lIns="65325" tIns="32650" rIns="65325" bIns="3265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受托人</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a:solidFill>
                  <a:schemeClr val="dk1"/>
                </a:solidFill>
                <a:latin typeface="Calibri"/>
                <a:ea typeface="Calibri"/>
                <a:cs typeface="Calibri"/>
                <a:sym typeface="Calibri"/>
              </a:rPr>
              <a:t>Trustee</a:t>
            </a:r>
            <a:endParaRPr sz="2400">
              <a:solidFill>
                <a:schemeClr val="dk1"/>
              </a:solidFill>
              <a:latin typeface="Calibri"/>
              <a:ea typeface="Calibri"/>
              <a:cs typeface="Calibri"/>
              <a:sym typeface="Calibri"/>
            </a:endParaRPr>
          </a:p>
        </p:txBody>
      </p:sp>
      <p:sp>
        <p:nvSpPr>
          <p:cNvPr id="71" name="Google Shape;71;p5"/>
          <p:cNvSpPr/>
          <p:nvPr/>
        </p:nvSpPr>
        <p:spPr>
          <a:xfrm>
            <a:off x="7979011" y="5058449"/>
            <a:ext cx="1363072" cy="804644"/>
          </a:xfrm>
          <a:prstGeom prst="rect">
            <a:avLst/>
          </a:prstGeom>
          <a:noFill/>
          <a:ln>
            <a:noFill/>
          </a:ln>
        </p:spPr>
        <p:txBody>
          <a:bodyPr spcFirstLastPara="1" wrap="square" lIns="65325" tIns="32650" rIns="65325" bIns="32650" anchor="t" anchorCtr="0">
            <a:sp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计划成员</a:t>
            </a:r>
            <a:endParaRPr sz="2400">
              <a:solidFill>
                <a:schemeClr val="dk1"/>
              </a:solidFill>
              <a:latin typeface="Arial"/>
              <a:ea typeface="Arial"/>
              <a:cs typeface="Arial"/>
              <a:sym typeface="Arial"/>
            </a:endParaRPr>
          </a:p>
          <a:p>
            <a:pPr marL="0" marR="0" lvl="0" indent="0" algn="ctr" rtl="0">
              <a:spcBef>
                <a:spcPts val="0"/>
              </a:spcBef>
              <a:spcAft>
                <a:spcPts val="0"/>
              </a:spcAft>
              <a:buNone/>
            </a:pPr>
            <a:r>
              <a:rPr lang="en-US" sz="2400">
                <a:solidFill>
                  <a:schemeClr val="dk1"/>
                </a:solidFill>
                <a:latin typeface="Arial"/>
                <a:ea typeface="Arial"/>
                <a:cs typeface="Arial"/>
                <a:sym typeface="Arial"/>
              </a:rPr>
              <a:t>Member</a:t>
            </a:r>
            <a:endParaRPr sz="2400">
              <a:solidFill>
                <a:schemeClr val="dk1"/>
              </a:solidFill>
              <a:latin typeface="Arial"/>
              <a:ea typeface="Arial"/>
              <a:cs typeface="Arial"/>
              <a:sym typeface="Arial"/>
            </a:endParaRPr>
          </a:p>
        </p:txBody>
      </p:sp>
      <p:sp>
        <p:nvSpPr>
          <p:cNvPr id="72" name="Google Shape;72;p5"/>
          <p:cNvSpPr/>
          <p:nvPr/>
        </p:nvSpPr>
        <p:spPr>
          <a:xfrm>
            <a:off x="1990630" y="5058449"/>
            <a:ext cx="1271700" cy="804644"/>
          </a:xfrm>
          <a:prstGeom prst="rect">
            <a:avLst/>
          </a:prstGeom>
          <a:noFill/>
          <a:ln>
            <a:noFill/>
          </a:ln>
        </p:spPr>
        <p:txBody>
          <a:bodyPr spcFirstLastPara="1" wrap="square" lIns="65325" tIns="32650" rIns="65325" bIns="32650" anchor="t" anchorCtr="0">
            <a:sp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雇主</a:t>
            </a:r>
            <a:endParaRPr sz="2400">
              <a:solidFill>
                <a:schemeClr val="dk1"/>
              </a:solidFill>
              <a:latin typeface="Arial"/>
              <a:ea typeface="Arial"/>
              <a:cs typeface="Arial"/>
              <a:sym typeface="Arial"/>
            </a:endParaRPr>
          </a:p>
          <a:p>
            <a:pPr marL="0" marR="0" lvl="0" indent="0" algn="ctr" rtl="0">
              <a:spcBef>
                <a:spcPts val="0"/>
              </a:spcBef>
              <a:spcAft>
                <a:spcPts val="0"/>
              </a:spcAft>
              <a:buNone/>
            </a:pPr>
            <a:r>
              <a:rPr lang="en-US" sz="2400">
                <a:solidFill>
                  <a:schemeClr val="dk1"/>
                </a:solidFill>
                <a:latin typeface="Arial"/>
                <a:ea typeface="Arial"/>
                <a:cs typeface="Arial"/>
                <a:sym typeface="Arial"/>
              </a:rPr>
              <a:t>Sponsor</a:t>
            </a:r>
            <a:endParaRPr sz="24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6"/>
          <p:cNvSpPr/>
          <p:nvPr/>
        </p:nvSpPr>
        <p:spPr>
          <a:xfrm>
            <a:off x="1232154" y="601219"/>
            <a:ext cx="8679520" cy="960023"/>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880" b="1" i="0">
                <a:solidFill>
                  <a:schemeClr val="dk1"/>
                </a:solidFill>
                <a:latin typeface="Microsoft JhengHei"/>
                <a:ea typeface="Microsoft JhengHei"/>
                <a:cs typeface="Microsoft JhengHei"/>
                <a:sym typeface="Microsoft JhengHei"/>
              </a:rPr>
              <a:t>THE SUMMARY OF BENEFITS OF ORSO</a:t>
            </a:r>
            <a:br>
              <a:rPr lang="en-US" sz="2880" b="1" i="0">
                <a:solidFill>
                  <a:schemeClr val="dk1"/>
                </a:solidFill>
                <a:latin typeface="Microsoft JhengHei"/>
                <a:ea typeface="Microsoft JhengHei"/>
                <a:cs typeface="Microsoft JhengHei"/>
                <a:sym typeface="Microsoft JhengHei"/>
              </a:rPr>
            </a:br>
            <a:r>
              <a:rPr lang="en-US" sz="2880" b="1" i="0">
                <a:solidFill>
                  <a:schemeClr val="dk1"/>
                </a:solidFill>
                <a:latin typeface="Microsoft JhengHei"/>
                <a:ea typeface="Microsoft JhengHei"/>
                <a:cs typeface="Microsoft JhengHei"/>
                <a:sym typeface="Microsoft JhengHei"/>
              </a:rPr>
              <a:t>退休金信托好处</a:t>
            </a:r>
            <a:endParaRPr sz="2520" b="0" i="0">
              <a:solidFill>
                <a:schemeClr val="dk1"/>
              </a:solidFill>
              <a:latin typeface="Microsoft JhengHei"/>
              <a:ea typeface="Microsoft JhengHei"/>
              <a:cs typeface="Microsoft JhengHei"/>
              <a:sym typeface="Microsoft JhengHei"/>
            </a:endParaRPr>
          </a:p>
        </p:txBody>
      </p:sp>
      <p:sp>
        <p:nvSpPr>
          <p:cNvPr id="78" name="Google Shape;78;p6"/>
          <p:cNvSpPr/>
          <p:nvPr/>
        </p:nvSpPr>
        <p:spPr>
          <a:xfrm>
            <a:off x="1232042" y="1658777"/>
            <a:ext cx="9383264" cy="4398242"/>
          </a:xfrm>
          <a:prstGeom prst="rect">
            <a:avLst/>
          </a:prstGeom>
          <a:noFill/>
          <a:ln>
            <a:noFill/>
          </a:ln>
        </p:spPr>
        <p:txBody>
          <a:bodyPr spcFirstLastPara="1" wrap="square" lIns="0" tIns="0" rIns="0" bIns="0" anchor="t" anchorCtr="0">
            <a:normAutofit/>
          </a:bodyPr>
          <a:lstStyle/>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chemeClr val="dk1"/>
                </a:solidFill>
                <a:latin typeface="Microsoft JhengHei"/>
                <a:ea typeface="Microsoft JhengHei"/>
                <a:cs typeface="Microsoft JhengHei"/>
                <a:sym typeface="Microsoft JhengHei"/>
              </a:rPr>
              <a:t>Asset Protection 资产保护</a:t>
            </a:r>
            <a:endParaRPr sz="2280" b="1" i="0">
              <a:solidFill>
                <a:schemeClr val="dk1"/>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chemeClr val="dk1"/>
                </a:solidFill>
                <a:latin typeface="Microsoft JhengHei"/>
                <a:ea typeface="Microsoft JhengHei"/>
                <a:cs typeface="Microsoft JhengHei"/>
                <a:sym typeface="Microsoft JhengHei"/>
              </a:rPr>
              <a:t>Divorce-proof 避免离婚后的财产分割</a:t>
            </a:r>
            <a:endParaRPr sz="2280" b="1" i="0">
              <a:solidFill>
                <a:schemeClr val="dk1"/>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chemeClr val="dk1"/>
                </a:solidFill>
                <a:latin typeface="Microsoft JhengHei"/>
                <a:ea typeface="Microsoft JhengHei"/>
                <a:cs typeface="Microsoft JhengHei"/>
                <a:sym typeface="Microsoft JhengHei"/>
              </a:rPr>
              <a:t>Privacy 隐私保护</a:t>
            </a:r>
            <a:endParaRPr sz="2280" b="1" i="0">
              <a:solidFill>
                <a:schemeClr val="dk1"/>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chemeClr val="dk1"/>
                </a:solidFill>
                <a:latin typeface="Microsoft JhengHei"/>
                <a:ea typeface="Microsoft JhengHei"/>
                <a:cs typeface="Microsoft JhengHei"/>
                <a:sym typeface="Microsoft JhengHei"/>
              </a:rPr>
              <a:t>Tax Efficiency 税务效率</a:t>
            </a:r>
            <a:endParaRPr sz="2280" b="1" i="0">
              <a:solidFill>
                <a:schemeClr val="dk1"/>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chemeClr val="dk1"/>
                </a:solidFill>
                <a:latin typeface="Microsoft JhengHei"/>
                <a:ea typeface="Microsoft JhengHei"/>
                <a:cs typeface="Microsoft JhengHei"/>
                <a:sym typeface="Microsoft JhengHei"/>
              </a:rPr>
              <a:t>Extremely Valuable Benefits – No Probate 无需遗嘱安排</a:t>
            </a:r>
            <a:endParaRPr sz="2280" b="1" i="0">
              <a:solidFill>
                <a:schemeClr val="dk1"/>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chemeClr val="dk1"/>
                </a:solidFill>
                <a:latin typeface="Microsoft JhengHei"/>
                <a:ea typeface="Microsoft JhengHei"/>
                <a:cs typeface="Microsoft JhengHei"/>
                <a:sym typeface="Microsoft JhengHei"/>
              </a:rPr>
              <a:t>Flexible Contribution 灵活供款</a:t>
            </a:r>
            <a:endParaRPr sz="2280" b="1" i="0">
              <a:solidFill>
                <a:schemeClr val="dk1"/>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chemeClr val="dk1"/>
                </a:solidFill>
                <a:latin typeface="Microsoft JhengHei"/>
                <a:ea typeface="Microsoft JhengHei"/>
                <a:cs typeface="Microsoft JhengHei"/>
                <a:sym typeface="Microsoft JhengHei"/>
              </a:rPr>
              <a:t>Investment choices 投资选择</a:t>
            </a:r>
            <a:endParaRPr sz="2280" b="1" i="0">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p:nvPr/>
        </p:nvSpPr>
        <p:spPr>
          <a:xfrm>
            <a:off x="1230512" y="604267"/>
            <a:ext cx="7678031" cy="821695"/>
          </a:xfrm>
          <a:prstGeom prst="rect">
            <a:avLst/>
          </a:prstGeom>
          <a:noFill/>
          <a:ln>
            <a:noFill/>
          </a:ln>
        </p:spPr>
        <p:txBody>
          <a:bodyPr spcFirstLastPara="1" wrap="square" lIns="0" tIns="9075" rIns="0" bIns="0" anchor="t" anchorCtr="0">
            <a:spAutoFit/>
          </a:bodyPr>
          <a:lstStyle/>
          <a:p>
            <a:pPr marL="9144" marR="0" lvl="0" indent="0" algn="l" rtl="0">
              <a:spcBef>
                <a:spcPts val="0"/>
              </a:spcBef>
              <a:spcAft>
                <a:spcPts val="0"/>
              </a:spcAft>
              <a:buNone/>
            </a:pPr>
            <a:r>
              <a:rPr lang="en-US" sz="2880" b="1">
                <a:solidFill>
                  <a:schemeClr val="dk1"/>
                </a:solidFill>
                <a:latin typeface="Microsoft JhengHei"/>
                <a:ea typeface="Microsoft JhengHei"/>
                <a:cs typeface="Microsoft JhengHei"/>
                <a:sym typeface="Microsoft JhengHei"/>
              </a:rPr>
              <a:t>WHY NON-VESTED</a:t>
            </a:r>
            <a:br>
              <a:rPr lang="en-US" sz="3120" b="1">
                <a:solidFill>
                  <a:schemeClr val="dk1"/>
                </a:solidFill>
                <a:latin typeface="Microsoft JhengHei"/>
                <a:ea typeface="Microsoft JhengHei"/>
                <a:cs typeface="Microsoft JhengHei"/>
                <a:sym typeface="Microsoft JhengHei"/>
              </a:rPr>
            </a:br>
            <a:r>
              <a:rPr lang="en-US" sz="2400" b="1">
                <a:solidFill>
                  <a:schemeClr val="dk1"/>
                </a:solidFill>
                <a:latin typeface="Microsoft JhengHei"/>
                <a:ea typeface="Microsoft JhengHei"/>
                <a:cs typeface="Microsoft JhengHei"/>
                <a:sym typeface="Microsoft JhengHei"/>
              </a:rPr>
              <a:t>为何选择“非归属”</a:t>
            </a:r>
            <a:endParaRPr sz="2400" b="1">
              <a:solidFill>
                <a:schemeClr val="dk1"/>
              </a:solidFill>
              <a:latin typeface="Microsoft JhengHei"/>
              <a:ea typeface="Microsoft JhengHei"/>
              <a:cs typeface="Microsoft JhengHei"/>
              <a:sym typeface="Microsoft JhengHei"/>
            </a:endParaRPr>
          </a:p>
        </p:txBody>
      </p:sp>
      <p:sp>
        <p:nvSpPr>
          <p:cNvPr id="84" name="Google Shape;84;p7"/>
          <p:cNvSpPr txBox="1"/>
          <p:nvPr/>
        </p:nvSpPr>
        <p:spPr>
          <a:xfrm>
            <a:off x="1133072" y="1755303"/>
            <a:ext cx="9258421" cy="46554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920">
                <a:solidFill>
                  <a:schemeClr val="dk1"/>
                </a:solidFill>
                <a:latin typeface="Microsoft JhengHei"/>
                <a:ea typeface="Microsoft JhengHei"/>
                <a:cs typeface="Microsoft JhengHei"/>
                <a:sym typeface="Microsoft JhengHei"/>
              </a:rPr>
              <a:t>WHEN THE DIVORCE STRIKES</a:t>
            </a:r>
            <a:endParaRPr/>
          </a:p>
          <a:p>
            <a:pPr marL="0" marR="0" lvl="0" indent="0" algn="l" rtl="0">
              <a:spcBef>
                <a:spcPts val="0"/>
              </a:spcBef>
              <a:spcAft>
                <a:spcPts val="0"/>
              </a:spcAft>
              <a:buNone/>
            </a:pPr>
            <a:r>
              <a:rPr lang="en-US" sz="1920" b="1">
                <a:solidFill>
                  <a:schemeClr val="dk1"/>
                </a:solidFill>
                <a:latin typeface="Microsoft JhengHei"/>
                <a:ea typeface="Microsoft JhengHei"/>
                <a:cs typeface="Microsoft JhengHei"/>
                <a:sym typeface="Microsoft JhengHei"/>
              </a:rPr>
              <a:t>当提出离婚时</a:t>
            </a:r>
            <a:endParaRPr sz="192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120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r>
              <a:rPr lang="en-US" sz="1920">
                <a:solidFill>
                  <a:schemeClr val="dk1"/>
                </a:solidFill>
                <a:latin typeface="Microsoft JhengHei"/>
                <a:ea typeface="Microsoft JhengHei"/>
                <a:cs typeface="Microsoft JhengHei"/>
                <a:sym typeface="Microsoft JhengHei"/>
              </a:rPr>
              <a:t>WHEN THE CREDITORS HUNT</a:t>
            </a:r>
            <a:endParaRPr/>
          </a:p>
          <a:p>
            <a:pPr marL="0" marR="0" lvl="0" indent="0" algn="l" rtl="0">
              <a:spcBef>
                <a:spcPts val="0"/>
              </a:spcBef>
              <a:spcAft>
                <a:spcPts val="0"/>
              </a:spcAft>
              <a:buNone/>
            </a:pPr>
            <a:r>
              <a:rPr lang="en-US" sz="1920" b="1">
                <a:solidFill>
                  <a:schemeClr val="dk1"/>
                </a:solidFill>
                <a:latin typeface="Microsoft JhengHei"/>
                <a:ea typeface="Microsoft JhengHei"/>
                <a:cs typeface="Microsoft JhengHei"/>
                <a:sym typeface="Microsoft JhengHei"/>
              </a:rPr>
              <a:t>当债权人追讨时</a:t>
            </a:r>
            <a:endParaRPr sz="192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120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r>
              <a:rPr lang="en-US" sz="1920">
                <a:solidFill>
                  <a:schemeClr val="dk1"/>
                </a:solidFill>
                <a:latin typeface="Microsoft JhengHei"/>
                <a:ea typeface="Microsoft JhengHei"/>
                <a:cs typeface="Microsoft JhengHei"/>
                <a:sym typeface="Microsoft JhengHei"/>
              </a:rPr>
              <a:t>WHEN THE TAX MAN ASKS</a:t>
            </a:r>
            <a:endParaRPr/>
          </a:p>
          <a:p>
            <a:pPr marL="0" marR="0" lvl="0" indent="0" algn="l" rtl="0">
              <a:spcBef>
                <a:spcPts val="0"/>
              </a:spcBef>
              <a:spcAft>
                <a:spcPts val="0"/>
              </a:spcAft>
              <a:buNone/>
            </a:pPr>
            <a:r>
              <a:rPr lang="en-US" sz="1920" b="1">
                <a:solidFill>
                  <a:schemeClr val="dk1"/>
                </a:solidFill>
                <a:latin typeface="Microsoft JhengHei"/>
                <a:ea typeface="Microsoft JhengHei"/>
                <a:cs typeface="Microsoft JhengHei"/>
                <a:sym typeface="Microsoft JhengHei"/>
              </a:rPr>
              <a:t>当税务局询问时</a:t>
            </a:r>
            <a:endParaRPr sz="192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120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126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r>
              <a:rPr lang="en-US" sz="1920">
                <a:solidFill>
                  <a:schemeClr val="dk1"/>
                </a:solidFill>
                <a:latin typeface="Microsoft JhengHei"/>
                <a:ea typeface="Microsoft JhengHei"/>
                <a:cs typeface="Microsoft JhengHei"/>
                <a:sym typeface="Microsoft JhengHei"/>
              </a:rPr>
              <a:t>WHEN YOU INVEST VIA THE PENSION FUND</a:t>
            </a:r>
            <a:endParaRPr/>
          </a:p>
          <a:p>
            <a:pPr marL="0" marR="0" lvl="0" indent="0" algn="l" rtl="0">
              <a:spcBef>
                <a:spcPts val="0"/>
              </a:spcBef>
              <a:spcAft>
                <a:spcPts val="0"/>
              </a:spcAft>
              <a:buNone/>
            </a:pPr>
            <a:r>
              <a:rPr lang="en-US" sz="1920" b="1">
                <a:solidFill>
                  <a:schemeClr val="dk1"/>
                </a:solidFill>
                <a:latin typeface="Microsoft JhengHei"/>
                <a:ea typeface="Microsoft JhengHei"/>
                <a:cs typeface="Microsoft JhengHei"/>
                <a:sym typeface="Microsoft JhengHei"/>
              </a:rPr>
              <a:t>当你透过退休基金购买资产时</a:t>
            </a:r>
            <a:endParaRPr sz="192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1920" b="1">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r>
              <a:rPr lang="en-US" sz="1920">
                <a:solidFill>
                  <a:schemeClr val="dk1"/>
                </a:solidFill>
                <a:latin typeface="Microsoft JhengHei"/>
                <a:ea typeface="Microsoft JhengHei"/>
                <a:cs typeface="Microsoft JhengHei"/>
                <a:sym typeface="Microsoft JhengHei"/>
              </a:rPr>
              <a:t>PAYMENTS OUT AT RETIREMENT – ORS vs MPF</a:t>
            </a:r>
            <a:endParaRPr/>
          </a:p>
          <a:p>
            <a:pPr marL="0" marR="0" lvl="0" indent="0" algn="l" rtl="0">
              <a:spcBef>
                <a:spcPts val="0"/>
              </a:spcBef>
              <a:spcAft>
                <a:spcPts val="0"/>
              </a:spcAft>
              <a:buNone/>
            </a:pPr>
            <a:endParaRPr sz="1920">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endParaRPr sz="1920">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Microsoft JhengHei"/>
              <a:buNone/>
            </a:pPr>
            <a:r>
              <a:rPr lang="en-US" sz="2400">
                <a:solidFill>
                  <a:schemeClr val="dk1"/>
                </a:solidFill>
                <a:latin typeface="Microsoft JhengHei"/>
                <a:ea typeface="Microsoft JhengHei"/>
                <a:cs typeface="Microsoft JhengHei"/>
                <a:sym typeface="Microsoft JhengHei"/>
              </a:rPr>
              <a:t>ORS WITHDRAWAL COMPARED TO MPF    ORS提款同MPF的比較</a:t>
            </a:r>
            <a:endParaRPr>
              <a:solidFill>
                <a:schemeClr val="dk1"/>
              </a:solidFill>
            </a:endParaRPr>
          </a:p>
        </p:txBody>
      </p:sp>
      <p:graphicFrame>
        <p:nvGraphicFramePr>
          <p:cNvPr id="90" name="Google Shape;90;p8"/>
          <p:cNvGraphicFramePr/>
          <p:nvPr/>
        </p:nvGraphicFramePr>
        <p:xfrm>
          <a:off x="1660280" y="1516381"/>
          <a:ext cx="8001875" cy="4389125"/>
        </p:xfrm>
        <a:graphic>
          <a:graphicData uri="http://schemas.openxmlformats.org/drawingml/2006/table">
            <a:tbl>
              <a:tblPr>
                <a:noFill/>
                <a:tableStyleId>{4B317913-1C00-4120-833A-F5564184A194}</a:tableStyleId>
              </a:tblPr>
              <a:tblGrid>
                <a:gridCol w="5406675">
                  <a:extLst>
                    <a:ext uri="{9D8B030D-6E8A-4147-A177-3AD203B41FA5}">
                      <a16:colId xmlns:a16="http://schemas.microsoft.com/office/drawing/2014/main" val="20000"/>
                    </a:ext>
                  </a:extLst>
                </a:gridCol>
                <a:gridCol w="1297600">
                  <a:extLst>
                    <a:ext uri="{9D8B030D-6E8A-4147-A177-3AD203B41FA5}">
                      <a16:colId xmlns:a16="http://schemas.microsoft.com/office/drawing/2014/main" val="20001"/>
                    </a:ext>
                  </a:extLst>
                </a:gridCol>
                <a:gridCol w="1297600">
                  <a:extLst>
                    <a:ext uri="{9D8B030D-6E8A-4147-A177-3AD203B41FA5}">
                      <a16:colId xmlns:a16="http://schemas.microsoft.com/office/drawing/2014/main" val="20002"/>
                    </a:ext>
                  </a:extLst>
                </a:gridCol>
              </a:tblGrid>
              <a:tr h="669925">
                <a:tc>
                  <a:txBody>
                    <a:bodyPr/>
                    <a:lstStyle/>
                    <a:p>
                      <a:pPr marL="0" marR="0" lvl="0" indent="0" algn="l" rtl="0">
                        <a:lnSpc>
                          <a:spcPct val="107000"/>
                        </a:lnSpc>
                        <a:spcBef>
                          <a:spcPts val="0"/>
                        </a:spcBef>
                        <a:spcAft>
                          <a:spcPts val="0"/>
                        </a:spcAft>
                        <a:buNone/>
                      </a:pPr>
                      <a:endParaRPr sz="1400" b="1" u="none" strike="noStrike" cap="none">
                        <a:solidFill>
                          <a:schemeClr val="lt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8000"/>
                    </a:solidFill>
                  </a:tcPr>
                </a:tc>
                <a:tc>
                  <a:txBody>
                    <a:bodyPr/>
                    <a:lstStyle/>
                    <a:p>
                      <a:pPr marL="0" marR="0" lvl="0" indent="0" algn="l" rtl="0">
                        <a:lnSpc>
                          <a:spcPct val="107000"/>
                        </a:lnSpc>
                        <a:spcBef>
                          <a:spcPts val="0"/>
                        </a:spcBef>
                        <a:spcAft>
                          <a:spcPts val="0"/>
                        </a:spcAft>
                        <a:buNone/>
                      </a:pPr>
                      <a:r>
                        <a:rPr lang="en-US" sz="1400" b="1" u="none" strike="noStrike" cap="none">
                          <a:latin typeface="Microsoft JhengHei"/>
                          <a:ea typeface="Microsoft JhengHei"/>
                          <a:cs typeface="Microsoft JhengHei"/>
                          <a:sym typeface="Microsoft JhengHei"/>
                        </a:rPr>
                        <a:t>ORS</a:t>
                      </a:r>
                      <a:endParaRPr sz="1400" b="1"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8000"/>
                    </a:solidFill>
                  </a:tcPr>
                </a:tc>
                <a:tc>
                  <a:txBody>
                    <a:bodyPr/>
                    <a:lstStyle/>
                    <a:p>
                      <a:pPr marL="0" marR="0" lvl="0" indent="0" algn="l" rtl="0">
                        <a:lnSpc>
                          <a:spcPct val="107000"/>
                        </a:lnSpc>
                        <a:spcBef>
                          <a:spcPts val="0"/>
                        </a:spcBef>
                        <a:spcAft>
                          <a:spcPts val="0"/>
                        </a:spcAft>
                        <a:buNone/>
                      </a:pPr>
                      <a:r>
                        <a:rPr lang="en-US" sz="1400" b="1" u="none" strike="noStrike" cap="none">
                          <a:solidFill>
                            <a:schemeClr val="lt1"/>
                          </a:solidFill>
                          <a:latin typeface="Microsoft JhengHei"/>
                          <a:ea typeface="Microsoft JhengHei"/>
                          <a:cs typeface="Microsoft JhengHei"/>
                          <a:sym typeface="Microsoft JhengHei"/>
                        </a:rPr>
                        <a:t>MPF</a:t>
                      </a:r>
                      <a:endParaRPr sz="1400" b="1" u="none" strike="noStrike" cap="none">
                        <a:solidFill>
                          <a:schemeClr val="lt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8000"/>
                    </a:solidFill>
                  </a:tcPr>
                </a:tc>
                <a:extLst>
                  <a:ext uri="{0D108BD9-81ED-4DB2-BD59-A6C34878D82A}">
                    <a16:rowId xmlns:a16="http://schemas.microsoft.com/office/drawing/2014/main" val="10000"/>
                  </a:ext>
                </a:extLst>
              </a:tr>
              <a:tr h="446625">
                <a:tc>
                  <a:txBody>
                    <a:bodyPr/>
                    <a:lstStyle/>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Retirement Age 55 (MPF 65)</a:t>
                      </a:r>
                      <a:endParaRPr sz="1400" b="0" u="none" strike="noStrike" cap="none">
                        <a:solidFill>
                          <a:schemeClr val="dk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D59B"/>
                    </a:solidFill>
                  </a:tcPr>
                </a:tc>
                <a:tc>
                  <a:txBody>
                    <a:bodyPr/>
                    <a:lstStyle/>
                    <a:p>
                      <a:pPr marL="0" marR="0" lvl="0" indent="0" algn="l"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Y</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0"/>
                    </a:solidFill>
                  </a:tcPr>
                </a:tc>
                <a:tc>
                  <a:txBody>
                    <a:bodyPr/>
                    <a:lstStyle/>
                    <a:p>
                      <a:pPr marL="0" marR="0" lvl="0" indent="0" algn="l"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N</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0"/>
                    </a:solidFill>
                  </a:tcPr>
                </a:tc>
                <a:extLst>
                  <a:ext uri="{0D108BD9-81ED-4DB2-BD59-A6C34878D82A}">
                    <a16:rowId xmlns:a16="http://schemas.microsoft.com/office/drawing/2014/main" val="10001"/>
                  </a:ext>
                </a:extLst>
              </a:tr>
              <a:tr h="483150">
                <a:tc>
                  <a:txBody>
                    <a:bodyPr/>
                    <a:lstStyle/>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100% Accumulated Funds Distributed at Retirement</a:t>
                      </a:r>
                      <a:endParaRPr sz="1400" b="0" u="none" strike="noStrike" cap="none">
                        <a:solidFill>
                          <a:schemeClr val="dk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D59B"/>
                    </a:solidFill>
                  </a:tcPr>
                </a:tc>
                <a:tc>
                  <a:txBody>
                    <a:bodyPr/>
                    <a:lstStyle/>
                    <a:p>
                      <a:pPr marL="0" marR="0" lvl="0" indent="0" algn="l"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You have the Choice</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F3E9"/>
                    </a:solidFill>
                  </a:tcPr>
                </a:tc>
                <a:tc>
                  <a:txBody>
                    <a:bodyPr/>
                    <a:lstStyle/>
                    <a:p>
                      <a:pPr marL="0" marR="0" lvl="0" indent="0" algn="l"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Y</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F3E9"/>
                    </a:solidFill>
                  </a:tcPr>
                </a:tc>
                <a:extLst>
                  <a:ext uri="{0D108BD9-81ED-4DB2-BD59-A6C34878D82A}">
                    <a16:rowId xmlns:a16="http://schemas.microsoft.com/office/drawing/2014/main" val="10002"/>
                  </a:ext>
                </a:extLst>
              </a:tr>
              <a:tr h="604575">
                <a:tc>
                  <a:txBody>
                    <a:bodyPr/>
                    <a:lstStyle/>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Choice Whether Funds Distributed at Retirement</a:t>
                      </a:r>
                      <a:endParaRPr sz="1400" b="0" u="none" strike="noStrike" cap="none">
                        <a:solidFill>
                          <a:schemeClr val="dk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D59B"/>
                    </a:solidFill>
                  </a:tcPr>
                </a:tc>
                <a:tc>
                  <a:txBody>
                    <a:bodyPr/>
                    <a:lstStyle/>
                    <a:p>
                      <a:pPr marL="0" marR="0" lvl="0" indent="0" algn="l"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Y</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0"/>
                    </a:solidFill>
                  </a:tcPr>
                </a:tc>
                <a:tc>
                  <a:txBody>
                    <a:bodyPr/>
                    <a:lstStyle/>
                    <a:p>
                      <a:pPr marL="0" marR="0" lvl="0" indent="0" algn="l"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N</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0"/>
                    </a:solidFill>
                  </a:tcPr>
                </a:tc>
                <a:extLst>
                  <a:ext uri="{0D108BD9-81ED-4DB2-BD59-A6C34878D82A}">
                    <a16:rowId xmlns:a16="http://schemas.microsoft.com/office/drawing/2014/main" val="10003"/>
                  </a:ext>
                </a:extLst>
              </a:tr>
              <a:tr h="397075">
                <a:tc>
                  <a:txBody>
                    <a:bodyPr/>
                    <a:lstStyle/>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Succession Planning</a:t>
                      </a:r>
                      <a:endParaRPr sz="1400" b="0" u="none" strike="noStrike" cap="none">
                        <a:solidFill>
                          <a:schemeClr val="dk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D59B"/>
                    </a:solidFill>
                  </a:tcPr>
                </a:tc>
                <a:tc>
                  <a:txBody>
                    <a:bodyPr/>
                    <a:lstStyle/>
                    <a:p>
                      <a:pPr marL="0" marR="0" lvl="0" indent="0" algn="l" rtl="0">
                        <a:lnSpc>
                          <a:spcPct val="107000"/>
                        </a:lnSpc>
                        <a:spcBef>
                          <a:spcPts val="0"/>
                        </a:spcBef>
                        <a:spcAft>
                          <a:spcPts val="0"/>
                        </a:spcAft>
                        <a:buClr>
                          <a:schemeClr val="dk1"/>
                        </a:buClr>
                        <a:buSzPts val="1400"/>
                        <a:buFont typeface="Microsoft JhengHei"/>
                        <a:buNone/>
                      </a:pPr>
                      <a:r>
                        <a:rPr lang="en-US" sz="1400" b="0" u="none" strike="noStrike" cap="none">
                          <a:latin typeface="Microsoft JhengHei"/>
                          <a:ea typeface="Microsoft JhengHei"/>
                          <a:cs typeface="Microsoft JhengHei"/>
                          <a:sym typeface="Microsoft JhengHei"/>
                        </a:rPr>
                        <a:t>Y</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F3E9"/>
                    </a:solidFill>
                  </a:tcPr>
                </a:tc>
                <a:tc>
                  <a:txBody>
                    <a:bodyPr/>
                    <a:lstStyle/>
                    <a:p>
                      <a:pPr marL="0" marR="0" lvl="0" indent="0" algn="l" rtl="0">
                        <a:lnSpc>
                          <a:spcPct val="107000"/>
                        </a:lnSpc>
                        <a:spcBef>
                          <a:spcPts val="0"/>
                        </a:spcBef>
                        <a:spcAft>
                          <a:spcPts val="0"/>
                        </a:spcAft>
                        <a:buClr>
                          <a:schemeClr val="dk1"/>
                        </a:buClr>
                        <a:buSzPts val="1400"/>
                        <a:buFont typeface="Microsoft JhengHei"/>
                        <a:buNone/>
                      </a:pPr>
                      <a:r>
                        <a:rPr lang="en-US" sz="1400" b="0" u="none" strike="noStrike" cap="none">
                          <a:latin typeface="Microsoft JhengHei"/>
                          <a:ea typeface="Microsoft JhengHei"/>
                          <a:cs typeface="Microsoft JhengHei"/>
                          <a:sym typeface="Microsoft JhengHei"/>
                        </a:rPr>
                        <a:t>N</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F3E9"/>
                    </a:solidFill>
                  </a:tcPr>
                </a:tc>
                <a:extLst>
                  <a:ext uri="{0D108BD9-81ED-4DB2-BD59-A6C34878D82A}">
                    <a16:rowId xmlns:a16="http://schemas.microsoft.com/office/drawing/2014/main" val="10004"/>
                  </a:ext>
                </a:extLst>
              </a:tr>
              <a:tr h="334975">
                <a:tc>
                  <a:txBody>
                    <a:bodyPr/>
                    <a:lstStyle/>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Potential Death Duties Exemption</a:t>
                      </a:r>
                      <a:endParaRPr sz="1400" b="0" u="none" strike="noStrike" cap="none">
                        <a:solidFill>
                          <a:schemeClr val="dk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D59B"/>
                    </a:solidFill>
                  </a:tcPr>
                </a:tc>
                <a:tc>
                  <a:txBody>
                    <a:bodyPr/>
                    <a:lstStyle/>
                    <a:p>
                      <a:pPr marL="0" marR="0" lvl="0" indent="0" algn="l"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  Y*</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0"/>
                    </a:solidFill>
                  </a:tcPr>
                </a:tc>
                <a:tc>
                  <a:txBody>
                    <a:bodyPr/>
                    <a:lstStyle/>
                    <a:p>
                      <a:pPr marL="0" marR="0" lvl="0" indent="0" algn="l"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N</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0"/>
                    </a:solidFill>
                  </a:tcPr>
                </a:tc>
                <a:extLst>
                  <a:ext uri="{0D108BD9-81ED-4DB2-BD59-A6C34878D82A}">
                    <a16:rowId xmlns:a16="http://schemas.microsoft.com/office/drawing/2014/main" val="10005"/>
                  </a:ext>
                </a:extLst>
              </a:tr>
              <a:tr h="687725">
                <a:tc>
                  <a:txBody>
                    <a:bodyPr/>
                    <a:lstStyle/>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Tax Free Income in Retirement </a:t>
                      </a:r>
                      <a:endParaRPr/>
                    </a:p>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(38 Countries including Mainland of China)</a:t>
                      </a:r>
                      <a:endParaRPr sz="1400" b="0" u="none" strike="noStrike" cap="none">
                        <a:solidFill>
                          <a:schemeClr val="dk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D59B"/>
                    </a:solidFill>
                  </a:tcPr>
                </a:tc>
                <a:tc>
                  <a:txBody>
                    <a:bodyPr/>
                    <a:lstStyle/>
                    <a:p>
                      <a:pPr marL="0" marR="0" lvl="0" indent="0" algn="l"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Y</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F3E9"/>
                    </a:solidFill>
                  </a:tcPr>
                </a:tc>
                <a:tc>
                  <a:txBody>
                    <a:bodyPr/>
                    <a:lstStyle/>
                    <a:p>
                      <a:pPr marL="0" marR="0" lvl="0" indent="0" algn="l" rtl="0">
                        <a:lnSpc>
                          <a:spcPct val="107000"/>
                        </a:lnSpc>
                        <a:spcBef>
                          <a:spcPts val="0"/>
                        </a:spcBef>
                        <a:spcAft>
                          <a:spcPts val="0"/>
                        </a:spcAft>
                        <a:buNone/>
                      </a:pPr>
                      <a:r>
                        <a:rPr lang="en-US" sz="1400" b="0" u="none" strike="noStrike" cap="none">
                          <a:latin typeface="Microsoft JhengHei"/>
                          <a:ea typeface="Microsoft JhengHei"/>
                          <a:cs typeface="Microsoft JhengHei"/>
                          <a:sym typeface="Microsoft JhengHei"/>
                        </a:rPr>
                        <a:t>N</a:t>
                      </a: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F3E9"/>
                    </a:solidFill>
                  </a:tcPr>
                </a:tc>
                <a:extLst>
                  <a:ext uri="{0D108BD9-81ED-4DB2-BD59-A6C34878D82A}">
                    <a16:rowId xmlns:a16="http://schemas.microsoft.com/office/drawing/2014/main" val="10006"/>
                  </a:ext>
                </a:extLst>
              </a:tr>
              <a:tr h="765075">
                <a:tc>
                  <a:txBody>
                    <a:bodyPr/>
                    <a:lstStyle/>
                    <a:p>
                      <a:pPr marL="0" marR="0" lvl="0" indent="0" algn="l" rtl="0">
                        <a:lnSpc>
                          <a:spcPct val="107000"/>
                        </a:lnSpc>
                        <a:spcBef>
                          <a:spcPts val="0"/>
                        </a:spcBef>
                        <a:spcAft>
                          <a:spcPts val="0"/>
                        </a:spcAft>
                        <a:buNone/>
                      </a:pPr>
                      <a:r>
                        <a:rPr lang="en-US" sz="1400" b="0" u="none" strike="noStrike" cap="none">
                          <a:solidFill>
                            <a:schemeClr val="dk1"/>
                          </a:solidFill>
                          <a:latin typeface="Microsoft JhengHei"/>
                          <a:ea typeface="Microsoft JhengHei"/>
                          <a:cs typeface="Microsoft JhengHei"/>
                          <a:sym typeface="Microsoft JhengHei"/>
                        </a:rPr>
                        <a:t>*applicable to some countries</a:t>
                      </a:r>
                      <a:endParaRPr sz="1400" b="0" u="none" strike="noStrike" cap="none">
                        <a:solidFill>
                          <a:schemeClr val="dk1"/>
                        </a:solidFill>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2D59B"/>
                    </a:solidFill>
                  </a:tcPr>
                </a:tc>
                <a:tc>
                  <a:txBody>
                    <a:bodyPr/>
                    <a:lstStyle/>
                    <a:p>
                      <a:pPr marL="0" marR="0" lvl="0" indent="0" algn="l" rtl="0">
                        <a:lnSpc>
                          <a:spcPct val="107000"/>
                        </a:lnSpc>
                        <a:spcBef>
                          <a:spcPts val="0"/>
                        </a:spcBef>
                        <a:spcAft>
                          <a:spcPts val="0"/>
                        </a:spcAft>
                        <a:buClr>
                          <a:schemeClr val="dk1"/>
                        </a:buClr>
                        <a:buSzPts val="1400"/>
                        <a:buFont typeface="Calibri"/>
                        <a:buNone/>
                      </a:pP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0"/>
                    </a:solidFill>
                  </a:tcPr>
                </a:tc>
                <a:tc>
                  <a:txBody>
                    <a:bodyPr/>
                    <a:lstStyle/>
                    <a:p>
                      <a:pPr marL="0" marR="0" lvl="0" indent="0" algn="l" rtl="0">
                        <a:lnSpc>
                          <a:spcPct val="107000"/>
                        </a:lnSpc>
                        <a:spcBef>
                          <a:spcPts val="0"/>
                        </a:spcBef>
                        <a:spcAft>
                          <a:spcPts val="0"/>
                        </a:spcAft>
                        <a:buClr>
                          <a:schemeClr val="dk1"/>
                        </a:buClr>
                        <a:buSzPts val="1400"/>
                        <a:buFont typeface="Calibri"/>
                        <a:buNone/>
                      </a:pPr>
                      <a:endParaRPr sz="1400" b="0" u="none" strike="noStrike" cap="none">
                        <a:latin typeface="Microsoft JhengHei"/>
                        <a:ea typeface="Microsoft JhengHei"/>
                        <a:cs typeface="Microsoft JhengHei"/>
                        <a:sym typeface="Microsoft JhengHei"/>
                      </a:endParaRPr>
                    </a:p>
                  </a:txBody>
                  <a:tcPr marL="38000" marR="380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0"/>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9"/>
          <p:cNvSpPr/>
          <p:nvPr/>
        </p:nvSpPr>
        <p:spPr>
          <a:xfrm>
            <a:off x="1249680" y="627889"/>
            <a:ext cx="8679520" cy="960023"/>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640" b="1" i="0">
                <a:solidFill>
                  <a:schemeClr val="dk1"/>
                </a:solidFill>
                <a:latin typeface="Microsoft JhengHei"/>
                <a:ea typeface="Microsoft JhengHei"/>
                <a:cs typeface="Microsoft JhengHei"/>
                <a:sym typeface="Microsoft JhengHei"/>
              </a:rPr>
              <a:t>THE SUMMARY OF BENEFITS OF THE PLAN</a:t>
            </a:r>
            <a:br>
              <a:rPr lang="en-US" sz="2880" b="1" i="0">
                <a:solidFill>
                  <a:schemeClr val="dk1"/>
                </a:solidFill>
                <a:latin typeface="Microsoft JhengHei"/>
                <a:ea typeface="Microsoft JhengHei"/>
                <a:cs typeface="Microsoft JhengHei"/>
                <a:sym typeface="Microsoft JhengHei"/>
              </a:rPr>
            </a:br>
            <a:r>
              <a:rPr lang="en-US" sz="2880" b="1" i="0">
                <a:solidFill>
                  <a:schemeClr val="dk1"/>
                </a:solidFill>
                <a:latin typeface="Microsoft JhengHei"/>
                <a:ea typeface="Microsoft JhengHei"/>
                <a:cs typeface="Microsoft JhengHei"/>
                <a:sym typeface="Microsoft JhengHei"/>
              </a:rPr>
              <a:t>计划优势</a:t>
            </a:r>
            <a:endParaRPr sz="2880" b="0" i="0">
              <a:solidFill>
                <a:schemeClr val="dk1"/>
              </a:solidFill>
              <a:latin typeface="Microsoft JhengHei"/>
              <a:ea typeface="Microsoft JhengHei"/>
              <a:cs typeface="Microsoft JhengHei"/>
              <a:sym typeface="Microsoft JhengHei"/>
            </a:endParaRPr>
          </a:p>
        </p:txBody>
      </p:sp>
      <p:sp>
        <p:nvSpPr>
          <p:cNvPr id="96" name="Google Shape;96;p9"/>
          <p:cNvSpPr/>
          <p:nvPr/>
        </p:nvSpPr>
        <p:spPr>
          <a:xfrm>
            <a:off x="1249568" y="1587911"/>
            <a:ext cx="9383264" cy="4398242"/>
          </a:xfrm>
          <a:prstGeom prst="rect">
            <a:avLst/>
          </a:prstGeom>
          <a:noFill/>
          <a:ln>
            <a:noFill/>
          </a:ln>
        </p:spPr>
        <p:txBody>
          <a:bodyPr spcFirstLastPara="1" wrap="square" lIns="0" tIns="0" rIns="0" bIns="0" anchor="t" anchorCtr="0">
            <a:normAutofit/>
          </a:bodyPr>
          <a:lstStyle/>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000000"/>
                </a:solidFill>
                <a:latin typeface="Microsoft JhengHei"/>
                <a:ea typeface="Microsoft JhengHei"/>
                <a:cs typeface="Microsoft JhengHei"/>
                <a:sym typeface="Microsoft JhengHei"/>
              </a:rPr>
              <a:t>Asset Protection 资产保护</a:t>
            </a:r>
            <a:endParaRPr sz="2280" b="1" i="0">
              <a:solidFill>
                <a:srgbClr val="000000"/>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000000"/>
                </a:solidFill>
                <a:latin typeface="Microsoft JhengHei"/>
                <a:ea typeface="Microsoft JhengHei"/>
                <a:cs typeface="Microsoft JhengHei"/>
                <a:sym typeface="Microsoft JhengHei"/>
              </a:rPr>
              <a:t>Divorce-proof 避免离婚后的财产分割</a:t>
            </a:r>
            <a:endParaRPr sz="2280" b="1" i="0">
              <a:solidFill>
                <a:srgbClr val="000000"/>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Privacy 隐密性</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Tax Efficiency 税务效率</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Extremely Valuable Benefits – No Probate 无需遗嘱安排</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Flexible Contribution 灵活供款</a:t>
            </a:r>
            <a:endParaRPr sz="2280" b="1" i="0">
              <a:solidFill>
                <a:srgbClr val="FFFFFF"/>
              </a:solidFill>
              <a:latin typeface="Microsoft JhengHei"/>
              <a:ea typeface="Microsoft JhengHei"/>
              <a:cs typeface="Microsoft JhengHei"/>
              <a:sym typeface="Microsoft JhengHei"/>
            </a:endParaRPr>
          </a:p>
          <a:p>
            <a:pPr marL="326898" marR="0" lvl="0" indent="-326898" algn="l" rtl="0">
              <a:lnSpc>
                <a:spcPct val="150000"/>
              </a:lnSpc>
              <a:spcBef>
                <a:spcPts val="0"/>
              </a:spcBef>
              <a:spcAft>
                <a:spcPts val="0"/>
              </a:spcAft>
              <a:buClr>
                <a:schemeClr val="dk1"/>
              </a:buClr>
              <a:buSzPts val="2280"/>
              <a:buFont typeface="Noto Sans Symbols"/>
              <a:buChar char="●"/>
            </a:pPr>
            <a:r>
              <a:rPr lang="en-US" sz="2280" b="1" i="0">
                <a:solidFill>
                  <a:srgbClr val="FFFFFF"/>
                </a:solidFill>
                <a:latin typeface="Microsoft JhengHei"/>
                <a:ea typeface="Microsoft JhengHei"/>
                <a:cs typeface="Microsoft JhengHei"/>
                <a:sym typeface="Microsoft JhengHei"/>
              </a:rPr>
              <a:t>Investment choices 投资选择</a:t>
            </a:r>
            <a:endParaRPr sz="2280" b="1" i="0">
              <a:solidFill>
                <a:srgbClr val="FFFFFF"/>
              </a:solidFill>
              <a:latin typeface="Microsoft JhengHei"/>
              <a:ea typeface="Microsoft JhengHei"/>
              <a:cs typeface="Microsoft JhengHei"/>
              <a:sym typeface="Microsoft JhengHe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2429</Words>
  <Application>Microsoft Macintosh PowerPoint</Application>
  <PresentationFormat>Widescreen</PresentationFormat>
  <Paragraphs>417</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Times New Roman</vt:lpstr>
      <vt:lpstr>Microsoft JhengHei</vt:lpstr>
      <vt:lpstr>Noto Sans Symbols</vt:lpstr>
      <vt:lpstr>Calibri</vt:lpstr>
      <vt:lpstr>Microsoft YaHei</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ORS WITHDRAWAL COMPARED TO MPF    ORS提款同MPF的比較</vt:lpstr>
      <vt:lpstr>PowerPoint Presentation</vt:lpstr>
      <vt:lpstr>PowerPoint Presentation</vt:lpstr>
      <vt:lpstr>PowerPoint Presentation</vt:lpstr>
      <vt:lpstr>PowerPoint Presentation</vt:lpstr>
      <vt:lpstr>PowerPoint Presentation</vt:lpstr>
      <vt:lpstr>PowerPoint Presentation</vt:lpstr>
      <vt:lpstr>Email correspondence with the HK deputy commissioner IRD and HK Assistant Secretary of  Financial Services IRD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Extremely Valuable Benefits – No Probate</vt:lpstr>
      <vt:lpstr>THE SUMMARY OF BENEFITS OF THE PLAN 计划优势</vt:lpstr>
      <vt:lpstr>PowerPoint Presentation</vt:lpstr>
      <vt:lpstr>PowerPoint Presentation</vt:lpstr>
      <vt:lpstr>Investment power of trustee for ORS  Registered Plan 计划受托人的投资</vt:lpstr>
      <vt:lpstr>PowerPoint Presentation</vt:lpstr>
      <vt:lpstr>Chinese Listed Company Example 中國上市公司例子</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jason</dc:creator>
  <cp:lastModifiedBy>CHUN YIN JASON LAM</cp:lastModifiedBy>
  <cp:revision>2</cp:revision>
  <dcterms:created xsi:type="dcterms:W3CDTF">2020-10-12T03:30:42Z</dcterms:created>
  <dcterms:modified xsi:type="dcterms:W3CDTF">2025-04-16T15:35:32Z</dcterms:modified>
</cp:coreProperties>
</file>